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32"/>
  </p:notesMasterIdLst>
  <p:sldIdLst>
    <p:sldId id="270" r:id="rId6"/>
    <p:sldId id="274" r:id="rId7"/>
    <p:sldId id="279" r:id="rId8"/>
    <p:sldId id="280" r:id="rId9"/>
    <p:sldId id="277" r:id="rId10"/>
    <p:sldId id="281" r:id="rId11"/>
    <p:sldId id="284" r:id="rId12"/>
    <p:sldId id="285" r:id="rId13"/>
    <p:sldId id="286" r:id="rId14"/>
    <p:sldId id="291" r:id="rId15"/>
    <p:sldId id="292" r:id="rId16"/>
    <p:sldId id="305" r:id="rId17"/>
    <p:sldId id="306" r:id="rId18"/>
    <p:sldId id="293" r:id="rId19"/>
    <p:sldId id="287" r:id="rId20"/>
    <p:sldId id="295" r:id="rId21"/>
    <p:sldId id="294" r:id="rId22"/>
    <p:sldId id="310" r:id="rId23"/>
    <p:sldId id="309" r:id="rId24"/>
    <p:sldId id="311" r:id="rId25"/>
    <p:sldId id="300" r:id="rId26"/>
    <p:sldId id="296" r:id="rId27"/>
    <p:sldId id="312" r:id="rId28"/>
    <p:sldId id="313" r:id="rId29"/>
    <p:sldId id="304" r:id="rId30"/>
    <p:sldId id="27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02CEA0-AF9B-4B67-9B9E-7583A100A414}">
          <p14:sldIdLst>
            <p14:sldId id="270"/>
            <p14:sldId id="274"/>
            <p14:sldId id="279"/>
            <p14:sldId id="280"/>
            <p14:sldId id="277"/>
            <p14:sldId id="281"/>
            <p14:sldId id="284"/>
            <p14:sldId id="285"/>
            <p14:sldId id="286"/>
            <p14:sldId id="291"/>
            <p14:sldId id="292"/>
            <p14:sldId id="305"/>
            <p14:sldId id="306"/>
            <p14:sldId id="293"/>
            <p14:sldId id="287"/>
            <p14:sldId id="295"/>
            <p14:sldId id="294"/>
            <p14:sldId id="310"/>
            <p14:sldId id="309"/>
            <p14:sldId id="311"/>
            <p14:sldId id="300"/>
            <p14:sldId id="296"/>
            <p14:sldId id="312"/>
            <p14:sldId id="313"/>
            <p14:sldId id="304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3F9A"/>
    <a:srgbClr val="7E38AB"/>
    <a:srgbClr val="792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0EF7D0-5BBA-AE8F-824B-403FD12DC583}" v="25" dt="2022-02-22T19:55:15.879"/>
    <p1510:client id="{6E671305-F3A1-4D8D-B784-68071E250725}" v="175" dt="2022-02-22T19:52:55.028"/>
    <p1510:client id="{D97A4416-1615-4306-B453-BA07EC7E6FA0}" v="6" vWet="30" dt="2022-02-22T19:52:49.9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" d="2"/>
          <a:sy n="1" d="2"/>
        </p:scale>
        <p:origin x="1188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DA3E1-ED44-FD46-B5D3-0781C50BD094}" type="datetimeFigureOut">
              <a:rPr lang="en-JP" smtClean="0"/>
              <a:t>09/23/2022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9A63A-60AC-EC42-BC1F-573010B4D2E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2876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048000" y="16002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3251200" y="17526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3454400" y="190500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09805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17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95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99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79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83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90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2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611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96952"/>
            <a:ext cx="10972800" cy="3129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51206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924944"/>
            <a:ext cx="10972800" cy="32012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6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1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585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996952"/>
            <a:ext cx="5384800" cy="31292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90" y="1659911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52936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542723"/>
            <a:ext cx="5386917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852936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542723"/>
            <a:ext cx="5389033" cy="25834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70080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58" y="1556792"/>
            <a:ext cx="4011084" cy="8440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56792"/>
            <a:ext cx="6815667" cy="45693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58" y="2718843"/>
            <a:ext cx="4011084" cy="340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76949">
            <a:off x="1727515" y="1522511"/>
            <a:ext cx="3567899" cy="2444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466199">
            <a:off x="6328883" y="1721488"/>
            <a:ext cx="4195115" cy="2938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BAB1-CDEE-454A-94E3-3A6D65DA9EC3}" type="datetimeFigureOut">
              <a:rPr lang="en-US" smtClean="0"/>
              <a:pPr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F4D2-2474-4571-8F0E-3A34918DC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1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7E38A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E38A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E38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E38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E38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E38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63952" y="3789040"/>
            <a:ext cx="6408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92989"/>
                </a:solidFill>
                <a:latin typeface="+mj-lt"/>
              </a:rPr>
              <a:t>Change Readiness Summary Report Template</a:t>
            </a:r>
          </a:p>
        </p:txBody>
      </p:sp>
    </p:spTree>
    <p:extLst>
      <p:ext uri="{BB962C8B-B14F-4D97-AF65-F5344CB8AC3E}">
        <p14:creationId xmlns:p14="http://schemas.microsoft.com/office/powerpoint/2010/main" val="3400617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Stakeholder group 1 results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813F91-E95B-644F-B005-4508FD83B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7" y="1318122"/>
            <a:ext cx="11423503" cy="338554"/>
          </a:xfrm>
        </p:spPr>
        <p:txBody>
          <a:bodyPr anchor="t">
            <a:no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</a:rPr>
              <a:t>Summary</a:t>
            </a:r>
            <a:endParaRPr lang="en-JP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3EED3526-839B-425D-882F-5069DFE377F2}"/>
              </a:ext>
            </a:extLst>
          </p:cNvPr>
          <p:cNvSpPr/>
          <p:nvPr/>
        </p:nvSpPr>
        <p:spPr>
          <a:xfrm>
            <a:off x="433137" y="4066942"/>
            <a:ext cx="11436844" cy="1644922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7" name="Rounded Rectangle 3">
            <a:extLst>
              <a:ext uri="{FF2B5EF4-FFF2-40B4-BE49-F238E27FC236}">
                <a16:creationId xmlns:a16="http://schemas.microsoft.com/office/drawing/2014/main" id="{FE8D51D7-B797-4D27-9409-DA3F406BDF4B}"/>
              </a:ext>
            </a:extLst>
          </p:cNvPr>
          <p:cNvSpPr/>
          <p:nvPr/>
        </p:nvSpPr>
        <p:spPr>
          <a:xfrm>
            <a:off x="433137" y="1988840"/>
            <a:ext cx="11436844" cy="1913594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8" name="Rounded Rectangle 5">
            <a:extLst>
              <a:ext uri="{FF2B5EF4-FFF2-40B4-BE49-F238E27FC236}">
                <a16:creationId xmlns:a16="http://schemas.microsoft.com/office/drawing/2014/main" id="{88E4BB5C-3125-48C2-8C92-A27D76B2CA29}"/>
              </a:ext>
            </a:extLst>
          </p:cNvPr>
          <p:cNvSpPr/>
          <p:nvPr/>
        </p:nvSpPr>
        <p:spPr>
          <a:xfrm>
            <a:off x="5313988" y="2658281"/>
            <a:ext cx="1564023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3.9 – Average score</a:t>
            </a:r>
          </a:p>
        </p:txBody>
      </p:sp>
      <p:sp>
        <p:nvSpPr>
          <p:cNvPr id="9" name="Rounded Rectangle 6">
            <a:extLst>
              <a:ext uri="{FF2B5EF4-FFF2-40B4-BE49-F238E27FC236}">
                <a16:creationId xmlns:a16="http://schemas.microsoft.com/office/drawing/2014/main" id="{68467CB2-EBF5-4204-BB55-CC90F4F3E088}"/>
              </a:ext>
            </a:extLst>
          </p:cNvPr>
          <p:cNvSpPr/>
          <p:nvPr/>
        </p:nvSpPr>
        <p:spPr>
          <a:xfrm>
            <a:off x="1635618" y="2650632"/>
            <a:ext cx="1637517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3.9 – Average score</a:t>
            </a:r>
          </a:p>
        </p:txBody>
      </p:sp>
      <p:sp>
        <p:nvSpPr>
          <p:cNvPr id="10" name="Rounded Rectangle 7">
            <a:extLst>
              <a:ext uri="{FF2B5EF4-FFF2-40B4-BE49-F238E27FC236}">
                <a16:creationId xmlns:a16="http://schemas.microsoft.com/office/drawing/2014/main" id="{B64D2FCB-41D0-4218-A15B-0542EF8BF987}"/>
              </a:ext>
            </a:extLst>
          </p:cNvPr>
          <p:cNvSpPr/>
          <p:nvPr/>
        </p:nvSpPr>
        <p:spPr>
          <a:xfrm>
            <a:off x="1635618" y="3209083"/>
            <a:ext cx="1637517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48.8% - Response rate</a:t>
            </a:r>
          </a:p>
        </p:txBody>
      </p:sp>
      <p:sp>
        <p:nvSpPr>
          <p:cNvPr id="11" name="Rounded Rectangle 8">
            <a:extLst>
              <a:ext uri="{FF2B5EF4-FFF2-40B4-BE49-F238E27FC236}">
                <a16:creationId xmlns:a16="http://schemas.microsoft.com/office/drawing/2014/main" id="{92ECE07D-365A-43CB-8851-0A122512285D}"/>
              </a:ext>
            </a:extLst>
          </p:cNvPr>
          <p:cNvSpPr/>
          <p:nvPr/>
        </p:nvSpPr>
        <p:spPr>
          <a:xfrm>
            <a:off x="5331004" y="3209083"/>
            <a:ext cx="1547005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48.8% – Response rate</a:t>
            </a:r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id="{0F386D48-0AF4-4B8E-810E-9B672F082E8A}"/>
              </a:ext>
            </a:extLst>
          </p:cNvPr>
          <p:cNvSpPr/>
          <p:nvPr/>
        </p:nvSpPr>
        <p:spPr>
          <a:xfrm>
            <a:off x="8947504" y="2647654"/>
            <a:ext cx="1608876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3.9 –  Average score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5500F9-465D-4258-A192-0D331358E266}"/>
              </a:ext>
            </a:extLst>
          </p:cNvPr>
          <p:cNvSpPr/>
          <p:nvPr/>
        </p:nvSpPr>
        <p:spPr>
          <a:xfrm>
            <a:off x="570908" y="4506537"/>
            <a:ext cx="110671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JM" sz="1200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Observation 1</a:t>
            </a: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JM" sz="1200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Observation 2</a:t>
            </a: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JM" sz="1200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Observation 3</a:t>
            </a: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JM" sz="1200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Observation 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2FA70-2CEE-4DCE-8E0B-59B24F167BFA}"/>
              </a:ext>
            </a:extLst>
          </p:cNvPr>
          <p:cNvSpPr/>
          <p:nvPr/>
        </p:nvSpPr>
        <p:spPr>
          <a:xfrm>
            <a:off x="8724301" y="2153364"/>
            <a:ext cx="18001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Category 3</a:t>
            </a:r>
          </a:p>
        </p:txBody>
      </p:sp>
      <p:sp>
        <p:nvSpPr>
          <p:cNvPr id="15" name="Triangle 25">
            <a:extLst>
              <a:ext uri="{FF2B5EF4-FFF2-40B4-BE49-F238E27FC236}">
                <a16:creationId xmlns:a16="http://schemas.microsoft.com/office/drawing/2014/main" id="{AB3146D2-7096-4D76-9795-F7E0F89D217C}"/>
              </a:ext>
            </a:extLst>
          </p:cNvPr>
          <p:cNvSpPr/>
          <p:nvPr/>
        </p:nvSpPr>
        <p:spPr>
          <a:xfrm rot="10800000">
            <a:off x="1071468" y="3887646"/>
            <a:ext cx="792768" cy="173340"/>
          </a:xfrm>
          <a:prstGeom prst="triangle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AC76A6-709B-48F0-A310-B0E131F570E0}"/>
              </a:ext>
            </a:extLst>
          </p:cNvPr>
          <p:cNvSpPr/>
          <p:nvPr/>
        </p:nvSpPr>
        <p:spPr>
          <a:xfrm>
            <a:off x="640101" y="4132995"/>
            <a:ext cx="40891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Observations</a:t>
            </a:r>
          </a:p>
        </p:txBody>
      </p:sp>
      <p:sp>
        <p:nvSpPr>
          <p:cNvPr id="17" name="Rounded Rectangle 8">
            <a:extLst>
              <a:ext uri="{FF2B5EF4-FFF2-40B4-BE49-F238E27FC236}">
                <a16:creationId xmlns:a16="http://schemas.microsoft.com/office/drawing/2014/main" id="{787571F2-50A5-46F6-AF8A-5E10B4E0A45F}"/>
              </a:ext>
            </a:extLst>
          </p:cNvPr>
          <p:cNvSpPr/>
          <p:nvPr/>
        </p:nvSpPr>
        <p:spPr>
          <a:xfrm>
            <a:off x="8938835" y="3209083"/>
            <a:ext cx="1607521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48.8% – Response rate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70D7B0-5A5F-46DB-932F-D3F623B192A4}"/>
              </a:ext>
            </a:extLst>
          </p:cNvPr>
          <p:cNvSpPr/>
          <p:nvPr/>
        </p:nvSpPr>
        <p:spPr>
          <a:xfrm>
            <a:off x="5192781" y="2156559"/>
            <a:ext cx="18064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Category 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845770-59FA-40A2-8882-0A16E19E2292}"/>
              </a:ext>
            </a:extLst>
          </p:cNvPr>
          <p:cNvSpPr/>
          <p:nvPr/>
        </p:nvSpPr>
        <p:spPr>
          <a:xfrm>
            <a:off x="1635618" y="2150459"/>
            <a:ext cx="1707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Category 1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B4FACC9-11C2-4A1A-9717-24E75B528989}"/>
              </a:ext>
            </a:extLst>
          </p:cNvPr>
          <p:cNvCxnSpPr/>
          <p:nvPr/>
        </p:nvCxnSpPr>
        <p:spPr>
          <a:xfrm>
            <a:off x="4151784" y="2131048"/>
            <a:ext cx="0" cy="1770875"/>
          </a:xfrm>
          <a:prstGeom prst="line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BFAE2A6-FC91-4A58-B3E1-27D066B79F6E}"/>
              </a:ext>
            </a:extLst>
          </p:cNvPr>
          <p:cNvCxnSpPr/>
          <p:nvPr/>
        </p:nvCxnSpPr>
        <p:spPr>
          <a:xfrm>
            <a:off x="8040216" y="2082787"/>
            <a:ext cx="0" cy="1770875"/>
          </a:xfrm>
          <a:prstGeom prst="line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miter lim="800000"/>
          </a:ln>
          <a:effectLst/>
        </p:spPr>
      </p:cxn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AA463C32-C198-4F3F-B256-1B9F3D8F9797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588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Stakeholder group 1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813F91-E95B-644F-B005-4508FD83B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7" y="1318122"/>
            <a:ext cx="11423503" cy="338554"/>
          </a:xfrm>
        </p:spPr>
        <p:txBody>
          <a:bodyPr anchor="t">
            <a:no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</a:rPr>
              <a:t>Key themes</a:t>
            </a:r>
            <a:endParaRPr lang="en-JP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AA463C32-C198-4F3F-B256-1B9F3D8F9797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Table 3">
            <a:extLst>
              <a:ext uri="{FF2B5EF4-FFF2-40B4-BE49-F238E27FC236}">
                <a16:creationId xmlns:a16="http://schemas.microsoft.com/office/drawing/2014/main" id="{0AEBEF1F-2D98-4C91-A8B7-40FEDF0C98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6463141"/>
              </p:ext>
            </p:extLst>
          </p:nvPr>
        </p:nvGraphicFramePr>
        <p:xfrm>
          <a:off x="500648" y="1801263"/>
          <a:ext cx="11355990" cy="4076008"/>
        </p:xfrm>
        <a:graphic>
          <a:graphicData uri="http://schemas.openxmlformats.org/drawingml/2006/table">
            <a:tbl>
              <a:tblPr firstRow="1" bandRow="1"/>
              <a:tblGrid>
                <a:gridCol w="3785330">
                  <a:extLst>
                    <a:ext uri="{9D8B030D-6E8A-4147-A177-3AD203B41FA5}">
                      <a16:colId xmlns:a16="http://schemas.microsoft.com/office/drawing/2014/main" val="2007997322"/>
                    </a:ext>
                  </a:extLst>
                </a:gridCol>
                <a:gridCol w="3785330">
                  <a:extLst>
                    <a:ext uri="{9D8B030D-6E8A-4147-A177-3AD203B41FA5}">
                      <a16:colId xmlns:a16="http://schemas.microsoft.com/office/drawing/2014/main" val="2187606974"/>
                    </a:ext>
                  </a:extLst>
                </a:gridCol>
                <a:gridCol w="3785330">
                  <a:extLst>
                    <a:ext uri="{9D8B030D-6E8A-4147-A177-3AD203B41FA5}">
                      <a16:colId xmlns:a16="http://schemas.microsoft.com/office/drawing/2014/main" val="269331729"/>
                    </a:ext>
                  </a:extLst>
                </a:gridCol>
              </a:tblGrid>
              <a:tr h="3072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</a:rPr>
                        <a:t>Theme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</a:rPr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n-lt"/>
                        </a:rPr>
                        <a:t>Action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722183"/>
                  </a:ext>
                </a:extLst>
              </a:tr>
              <a:tr h="942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>
                          <a:latin typeface="+mn-lt"/>
                        </a:rPr>
                        <a:t>Perceived support and commitment are high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en-US" sz="1200">
                          <a:latin typeface="+mn-lt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237170"/>
                  </a:ext>
                </a:extLst>
              </a:tr>
              <a:tr h="942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>
                          <a:latin typeface="+mn-lt"/>
                        </a:rPr>
                        <a:t>Increased communication and information is desired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en-US" sz="1200">
                          <a:latin typeface="+mn-lt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8689185"/>
                  </a:ext>
                </a:extLst>
              </a:tr>
              <a:tr h="942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>
                          <a:latin typeface="+mn-lt"/>
                        </a:rPr>
                        <a:t>Greater understanding of the process and changes is required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en-US" sz="1200">
                          <a:latin typeface="+mn-lt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8900740"/>
                  </a:ext>
                </a:extLst>
              </a:tr>
              <a:tr h="942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>
                          <a:latin typeface="+mn-lt"/>
                        </a:rPr>
                        <a:t>Timelines and resources are a concern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en-US" sz="1200">
                          <a:latin typeface="+mn-lt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4125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777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Stakeholder group 2 results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813F91-E95B-644F-B005-4508FD83B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7" y="1318122"/>
            <a:ext cx="11423503" cy="338554"/>
          </a:xfrm>
        </p:spPr>
        <p:txBody>
          <a:bodyPr anchor="t">
            <a:no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</a:rPr>
              <a:t>Summary</a:t>
            </a:r>
            <a:endParaRPr lang="en-JP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3EED3526-839B-425D-882F-5069DFE377F2}"/>
              </a:ext>
            </a:extLst>
          </p:cNvPr>
          <p:cNvSpPr/>
          <p:nvPr/>
        </p:nvSpPr>
        <p:spPr>
          <a:xfrm>
            <a:off x="433137" y="4066942"/>
            <a:ext cx="11436844" cy="1644922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7" name="Rounded Rectangle 3">
            <a:extLst>
              <a:ext uri="{FF2B5EF4-FFF2-40B4-BE49-F238E27FC236}">
                <a16:creationId xmlns:a16="http://schemas.microsoft.com/office/drawing/2014/main" id="{FE8D51D7-B797-4D27-9409-DA3F406BDF4B}"/>
              </a:ext>
            </a:extLst>
          </p:cNvPr>
          <p:cNvSpPr/>
          <p:nvPr/>
        </p:nvSpPr>
        <p:spPr>
          <a:xfrm>
            <a:off x="433137" y="1988840"/>
            <a:ext cx="11436844" cy="1913594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8" name="Rounded Rectangle 5">
            <a:extLst>
              <a:ext uri="{FF2B5EF4-FFF2-40B4-BE49-F238E27FC236}">
                <a16:creationId xmlns:a16="http://schemas.microsoft.com/office/drawing/2014/main" id="{88E4BB5C-3125-48C2-8C92-A27D76B2CA29}"/>
              </a:ext>
            </a:extLst>
          </p:cNvPr>
          <p:cNvSpPr/>
          <p:nvPr/>
        </p:nvSpPr>
        <p:spPr>
          <a:xfrm>
            <a:off x="5313988" y="2658281"/>
            <a:ext cx="1564023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3.9 – Average score</a:t>
            </a:r>
          </a:p>
        </p:txBody>
      </p:sp>
      <p:sp>
        <p:nvSpPr>
          <p:cNvPr id="9" name="Rounded Rectangle 6">
            <a:extLst>
              <a:ext uri="{FF2B5EF4-FFF2-40B4-BE49-F238E27FC236}">
                <a16:creationId xmlns:a16="http://schemas.microsoft.com/office/drawing/2014/main" id="{68467CB2-EBF5-4204-BB55-CC90F4F3E088}"/>
              </a:ext>
            </a:extLst>
          </p:cNvPr>
          <p:cNvSpPr/>
          <p:nvPr/>
        </p:nvSpPr>
        <p:spPr>
          <a:xfrm>
            <a:off x="1635618" y="2650632"/>
            <a:ext cx="1637517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3.9 – Average score</a:t>
            </a:r>
          </a:p>
        </p:txBody>
      </p:sp>
      <p:sp>
        <p:nvSpPr>
          <p:cNvPr id="10" name="Rounded Rectangle 7">
            <a:extLst>
              <a:ext uri="{FF2B5EF4-FFF2-40B4-BE49-F238E27FC236}">
                <a16:creationId xmlns:a16="http://schemas.microsoft.com/office/drawing/2014/main" id="{B64D2FCB-41D0-4218-A15B-0542EF8BF987}"/>
              </a:ext>
            </a:extLst>
          </p:cNvPr>
          <p:cNvSpPr/>
          <p:nvPr/>
        </p:nvSpPr>
        <p:spPr>
          <a:xfrm>
            <a:off x="1635618" y="3209083"/>
            <a:ext cx="1637517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48.8% - Response rate</a:t>
            </a:r>
          </a:p>
        </p:txBody>
      </p:sp>
      <p:sp>
        <p:nvSpPr>
          <p:cNvPr id="11" name="Rounded Rectangle 8">
            <a:extLst>
              <a:ext uri="{FF2B5EF4-FFF2-40B4-BE49-F238E27FC236}">
                <a16:creationId xmlns:a16="http://schemas.microsoft.com/office/drawing/2014/main" id="{92ECE07D-365A-43CB-8851-0A122512285D}"/>
              </a:ext>
            </a:extLst>
          </p:cNvPr>
          <p:cNvSpPr/>
          <p:nvPr/>
        </p:nvSpPr>
        <p:spPr>
          <a:xfrm>
            <a:off x="5331004" y="3209083"/>
            <a:ext cx="1547005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48.8% – Response rate</a:t>
            </a:r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id="{0F386D48-0AF4-4B8E-810E-9B672F082E8A}"/>
              </a:ext>
            </a:extLst>
          </p:cNvPr>
          <p:cNvSpPr/>
          <p:nvPr/>
        </p:nvSpPr>
        <p:spPr>
          <a:xfrm>
            <a:off x="8947504" y="2647654"/>
            <a:ext cx="1608876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3.9 –  Average score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5500F9-465D-4258-A192-0D331358E266}"/>
              </a:ext>
            </a:extLst>
          </p:cNvPr>
          <p:cNvSpPr/>
          <p:nvPr/>
        </p:nvSpPr>
        <p:spPr>
          <a:xfrm>
            <a:off x="570908" y="4506537"/>
            <a:ext cx="110671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JM" sz="1200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Observation 1</a:t>
            </a: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JM" sz="1200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Observation 2</a:t>
            </a: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JM" sz="1200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Observation 3</a:t>
            </a: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JM" sz="1200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Observation 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2FA70-2CEE-4DCE-8E0B-59B24F167BFA}"/>
              </a:ext>
            </a:extLst>
          </p:cNvPr>
          <p:cNvSpPr/>
          <p:nvPr/>
        </p:nvSpPr>
        <p:spPr>
          <a:xfrm>
            <a:off x="8724301" y="2153364"/>
            <a:ext cx="18001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Category 3</a:t>
            </a:r>
          </a:p>
        </p:txBody>
      </p:sp>
      <p:sp>
        <p:nvSpPr>
          <p:cNvPr id="15" name="Triangle 25">
            <a:extLst>
              <a:ext uri="{FF2B5EF4-FFF2-40B4-BE49-F238E27FC236}">
                <a16:creationId xmlns:a16="http://schemas.microsoft.com/office/drawing/2014/main" id="{AB3146D2-7096-4D76-9795-F7E0F89D217C}"/>
              </a:ext>
            </a:extLst>
          </p:cNvPr>
          <p:cNvSpPr/>
          <p:nvPr/>
        </p:nvSpPr>
        <p:spPr>
          <a:xfrm rot="10800000">
            <a:off x="1071468" y="3887646"/>
            <a:ext cx="792768" cy="173340"/>
          </a:xfrm>
          <a:prstGeom prst="triangle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AC76A6-709B-48F0-A310-B0E131F570E0}"/>
              </a:ext>
            </a:extLst>
          </p:cNvPr>
          <p:cNvSpPr/>
          <p:nvPr/>
        </p:nvSpPr>
        <p:spPr>
          <a:xfrm>
            <a:off x="640101" y="4132995"/>
            <a:ext cx="40891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Observations</a:t>
            </a:r>
          </a:p>
        </p:txBody>
      </p:sp>
      <p:sp>
        <p:nvSpPr>
          <p:cNvPr id="17" name="Rounded Rectangle 8">
            <a:extLst>
              <a:ext uri="{FF2B5EF4-FFF2-40B4-BE49-F238E27FC236}">
                <a16:creationId xmlns:a16="http://schemas.microsoft.com/office/drawing/2014/main" id="{787571F2-50A5-46F6-AF8A-5E10B4E0A45F}"/>
              </a:ext>
            </a:extLst>
          </p:cNvPr>
          <p:cNvSpPr/>
          <p:nvPr/>
        </p:nvSpPr>
        <p:spPr>
          <a:xfrm>
            <a:off x="8938835" y="3209083"/>
            <a:ext cx="1607521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spcAft>
                <a:spcPts val="1200"/>
              </a:spcAft>
              <a:defRPr/>
            </a:pPr>
            <a:r>
              <a:rPr lang="en-US" sz="11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48.8% – Response rate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70D7B0-5A5F-46DB-932F-D3F623B192A4}"/>
              </a:ext>
            </a:extLst>
          </p:cNvPr>
          <p:cNvSpPr/>
          <p:nvPr/>
        </p:nvSpPr>
        <p:spPr>
          <a:xfrm>
            <a:off x="5192781" y="2156559"/>
            <a:ext cx="18064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Category 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845770-59FA-40A2-8882-0A16E19E2292}"/>
              </a:ext>
            </a:extLst>
          </p:cNvPr>
          <p:cNvSpPr/>
          <p:nvPr/>
        </p:nvSpPr>
        <p:spPr>
          <a:xfrm>
            <a:off x="1635618" y="2150459"/>
            <a:ext cx="1707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Category 1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B4FACC9-11C2-4A1A-9717-24E75B528989}"/>
              </a:ext>
            </a:extLst>
          </p:cNvPr>
          <p:cNvCxnSpPr/>
          <p:nvPr/>
        </p:nvCxnSpPr>
        <p:spPr>
          <a:xfrm>
            <a:off x="4151784" y="2131048"/>
            <a:ext cx="0" cy="1770875"/>
          </a:xfrm>
          <a:prstGeom prst="line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BFAE2A6-FC91-4A58-B3E1-27D066B79F6E}"/>
              </a:ext>
            </a:extLst>
          </p:cNvPr>
          <p:cNvCxnSpPr/>
          <p:nvPr/>
        </p:nvCxnSpPr>
        <p:spPr>
          <a:xfrm>
            <a:off x="8040216" y="2082787"/>
            <a:ext cx="0" cy="1770875"/>
          </a:xfrm>
          <a:prstGeom prst="line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miter lim="800000"/>
          </a:ln>
          <a:effectLst/>
        </p:spPr>
      </p:cxn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AA463C32-C198-4F3F-B256-1B9F3D8F9797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507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Stakeholder group 2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813F91-E95B-644F-B005-4508FD83B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7" y="1318122"/>
            <a:ext cx="11423503" cy="338554"/>
          </a:xfrm>
        </p:spPr>
        <p:txBody>
          <a:bodyPr anchor="t">
            <a:no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</a:rPr>
              <a:t>Key themes</a:t>
            </a:r>
            <a:endParaRPr lang="en-JP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AA463C32-C198-4F3F-B256-1B9F3D8F9797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Table 3">
            <a:extLst>
              <a:ext uri="{FF2B5EF4-FFF2-40B4-BE49-F238E27FC236}">
                <a16:creationId xmlns:a16="http://schemas.microsoft.com/office/drawing/2014/main" id="{0AEBEF1F-2D98-4C91-A8B7-40FEDF0C98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8205902"/>
              </p:ext>
            </p:extLst>
          </p:nvPr>
        </p:nvGraphicFramePr>
        <p:xfrm>
          <a:off x="500648" y="1801263"/>
          <a:ext cx="11355990" cy="4076008"/>
        </p:xfrm>
        <a:graphic>
          <a:graphicData uri="http://schemas.openxmlformats.org/drawingml/2006/table">
            <a:tbl>
              <a:tblPr firstRow="1" bandRow="1"/>
              <a:tblGrid>
                <a:gridCol w="3785330">
                  <a:extLst>
                    <a:ext uri="{9D8B030D-6E8A-4147-A177-3AD203B41FA5}">
                      <a16:colId xmlns:a16="http://schemas.microsoft.com/office/drawing/2014/main" val="2007997322"/>
                    </a:ext>
                  </a:extLst>
                </a:gridCol>
                <a:gridCol w="3785330">
                  <a:extLst>
                    <a:ext uri="{9D8B030D-6E8A-4147-A177-3AD203B41FA5}">
                      <a16:colId xmlns:a16="http://schemas.microsoft.com/office/drawing/2014/main" val="2187606974"/>
                    </a:ext>
                  </a:extLst>
                </a:gridCol>
                <a:gridCol w="3785330">
                  <a:extLst>
                    <a:ext uri="{9D8B030D-6E8A-4147-A177-3AD203B41FA5}">
                      <a16:colId xmlns:a16="http://schemas.microsoft.com/office/drawing/2014/main" val="269331729"/>
                    </a:ext>
                  </a:extLst>
                </a:gridCol>
              </a:tblGrid>
              <a:tr h="3072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j-lt"/>
                        </a:rPr>
                        <a:t>Theme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j-lt"/>
                        </a:rPr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chemeClr val="bg1"/>
                          </a:solidFill>
                          <a:latin typeface="+mj-lt"/>
                        </a:rPr>
                        <a:t>Action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722183"/>
                  </a:ext>
                </a:extLst>
              </a:tr>
              <a:tr h="942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>
                          <a:latin typeface="+mj-lt"/>
                        </a:rPr>
                        <a:t>Perceived support and commitment are high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en-US" sz="1200">
                          <a:latin typeface="+mj-lt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237170"/>
                  </a:ext>
                </a:extLst>
              </a:tr>
              <a:tr h="942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>
                          <a:latin typeface="+mj-lt"/>
                        </a:rPr>
                        <a:t>Increased communication and information is desired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en-US" sz="1200">
                          <a:latin typeface="+mj-lt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8689185"/>
                  </a:ext>
                </a:extLst>
              </a:tr>
              <a:tr h="942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>
                          <a:latin typeface="+mj-lt"/>
                        </a:rPr>
                        <a:t>Greater understanding of the process and changes is required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en-US" sz="1200">
                          <a:latin typeface="+mj-lt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8900740"/>
                  </a:ext>
                </a:extLst>
              </a:tr>
              <a:tr h="942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>
                          <a:latin typeface="+mj-lt"/>
                        </a:rPr>
                        <a:t>Timelines and resources are a concern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en-US" sz="1200">
                          <a:latin typeface="+mj-lt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Describe the theme and potential reasons for the 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4125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7370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417000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Next steps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813F91-E95B-644F-B005-4508FD83B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7" y="1318122"/>
            <a:ext cx="11423503" cy="5279230"/>
          </a:xfrm>
        </p:spPr>
        <p:txBody>
          <a:bodyPr anchor="t">
            <a:normAutofit/>
          </a:bodyPr>
          <a:lstStyle/>
          <a:p>
            <a:pPr algn="l"/>
            <a:r>
              <a:rPr lang="en-JP" sz="1800">
                <a:solidFill>
                  <a:schemeClr val="tx1"/>
                </a:solidFill>
                <a:latin typeface="+mn-lt"/>
                <a:cs typeface="Calibri"/>
              </a:rPr>
              <a:t>1. xxx</a:t>
            </a:r>
            <a:br>
              <a:rPr lang="en-JP" sz="1800">
                <a:latin typeface="+mn-lt"/>
                <a:cs typeface="Calibri"/>
              </a:rPr>
            </a:br>
            <a:r>
              <a:rPr lang="en-JP" sz="1800">
                <a:solidFill>
                  <a:schemeClr val="tx1"/>
                </a:solidFill>
                <a:latin typeface="+mn-lt"/>
                <a:cs typeface="Calibri"/>
              </a:rPr>
              <a:t>2. xxx</a:t>
            </a:r>
            <a:br>
              <a:rPr lang="en-JP" sz="1800">
                <a:latin typeface="+mn-lt"/>
                <a:cs typeface="Calibri"/>
              </a:rPr>
            </a:br>
            <a:r>
              <a:rPr lang="en-JP" sz="1800">
                <a:solidFill>
                  <a:schemeClr val="tx1"/>
                </a:solidFill>
                <a:latin typeface="+mn-lt"/>
                <a:cs typeface="Calibri"/>
              </a:rPr>
              <a:t>3. xxx</a:t>
            </a:r>
            <a:endParaRPr lang="en-JP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718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Overall results and responses</a:t>
            </a:r>
          </a:p>
        </p:txBody>
      </p:sp>
    </p:spTree>
    <p:extLst>
      <p:ext uri="{BB962C8B-B14F-4D97-AF65-F5344CB8AC3E}">
        <p14:creationId xmlns:p14="http://schemas.microsoft.com/office/powerpoint/2010/main" val="2501767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Vision results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07ED11B5-291F-4947-BA41-A4E6A6808F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3379331"/>
              </p:ext>
            </p:extLst>
          </p:nvPr>
        </p:nvGraphicFramePr>
        <p:xfrm>
          <a:off x="433137" y="1556792"/>
          <a:ext cx="11436841" cy="178584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020836">
                  <a:extLst>
                    <a:ext uri="{9D8B030D-6E8A-4147-A177-3AD203B41FA5}">
                      <a16:colId xmlns:a16="http://schemas.microsoft.com/office/drawing/2014/main" val="257070858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089656306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122169227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1245407304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2350946887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992200202"/>
                    </a:ext>
                  </a:extLst>
                </a:gridCol>
              </a:tblGrid>
              <a:tr h="3800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Strongly disagree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Disagree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Neither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Strongly 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691728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>
                          <a:latin typeface="+mj-lt"/>
                        </a:rPr>
                        <a:t>Full question / statement text 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2521481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j-lt"/>
                        </a:rPr>
                        <a:t>Full question / statement text 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982453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j-lt"/>
                        </a:rPr>
                        <a:t>Full question / statement text 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1904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910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Knowledge results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07ED11B5-291F-4947-BA41-A4E6A6808F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4570440"/>
              </p:ext>
            </p:extLst>
          </p:nvPr>
        </p:nvGraphicFramePr>
        <p:xfrm>
          <a:off x="433137" y="1556792"/>
          <a:ext cx="11436841" cy="178584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020836">
                  <a:extLst>
                    <a:ext uri="{9D8B030D-6E8A-4147-A177-3AD203B41FA5}">
                      <a16:colId xmlns:a16="http://schemas.microsoft.com/office/drawing/2014/main" val="257070858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089656306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122169227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1245407304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2350946887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992200202"/>
                    </a:ext>
                  </a:extLst>
                </a:gridCol>
              </a:tblGrid>
              <a:tr h="3800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Strongly disagree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Disagree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Neither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Strongly 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691728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>
                          <a:latin typeface="+mj-lt"/>
                        </a:rPr>
                        <a:t>Full question / statement text 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2521481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j-lt"/>
                        </a:rPr>
                        <a:t>Full question / statement text 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982453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j-lt"/>
                        </a:rPr>
                        <a:t>Full question / statement text 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1904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710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Communication results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07ED11B5-291F-4947-BA41-A4E6A6808F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261286"/>
              </p:ext>
            </p:extLst>
          </p:nvPr>
        </p:nvGraphicFramePr>
        <p:xfrm>
          <a:off x="433137" y="1556792"/>
          <a:ext cx="11436841" cy="178584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020836">
                  <a:extLst>
                    <a:ext uri="{9D8B030D-6E8A-4147-A177-3AD203B41FA5}">
                      <a16:colId xmlns:a16="http://schemas.microsoft.com/office/drawing/2014/main" val="257070858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089656306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122169227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1245407304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2350946887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992200202"/>
                    </a:ext>
                  </a:extLst>
                </a:gridCol>
              </a:tblGrid>
              <a:tr h="3800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Strongly disagree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Disagree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Neither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Strongly 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691728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>
                          <a:latin typeface="+mj-lt"/>
                        </a:rPr>
                        <a:t>Full question / statement text 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2521481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j-lt"/>
                        </a:rPr>
                        <a:t>Full question / statement text 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982453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j-lt"/>
                        </a:rPr>
                        <a:t>Full question / statement text 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1904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5336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Overview and purpose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A8A9B2-F524-440D-9E66-DD6F912C198D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5CFCE2D-C232-4A8B-894B-C3D6E3C28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24603"/>
              </p:ext>
            </p:extLst>
          </p:nvPr>
        </p:nvGraphicFramePr>
        <p:xfrm>
          <a:off x="433137" y="1988840"/>
          <a:ext cx="11436843" cy="2917825"/>
        </p:xfrm>
        <a:graphic>
          <a:graphicData uri="http://schemas.openxmlformats.org/drawingml/2006/table">
            <a:tbl>
              <a:tblPr/>
              <a:tblGrid>
                <a:gridCol w="14463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3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16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5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10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Description</a:t>
                      </a:r>
                    </a:p>
                  </a:txBody>
                  <a:tcPr marL="91434" marR="91434" marT="45701" marB="4570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just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u="none" strike="noStrike" kern="1200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34" marR="91434" marT="45701" marB="4570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89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How to use this tool</a:t>
                      </a:r>
                    </a:p>
                  </a:txBody>
                  <a:tcPr marL="91434" marR="91434" marT="45701" marB="4570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-80" charset="-128"/>
                      </a:endParaRPr>
                    </a:p>
                  </a:txBody>
                  <a:tcPr marL="106927" marR="106927" marT="50386" marB="5038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3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When to use this tool</a:t>
                      </a:r>
                    </a:p>
                  </a:txBody>
                  <a:tcPr marL="91434" marR="91434" marT="45701" marB="4570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1434" marR="91434" marT="45701" marB="4570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43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Owner</a:t>
                      </a:r>
                    </a:p>
                  </a:txBody>
                  <a:tcPr marL="91434" marR="91434" marT="45701" marB="4570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3593"/>
                        </a:buClr>
                        <a:buSzPct val="70000"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34" marR="91434" marT="45701" marB="4570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Intended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 audience</a:t>
                      </a:r>
                    </a:p>
                  </a:txBody>
                  <a:tcPr marL="91434" marR="91434" marT="45701" marB="4570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3593"/>
                        </a:buClr>
                        <a:buSzPct val="70000"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endParaRPr kumimoji="0" lang="en-GB" sz="1200" b="0" i="0" u="none" strike="noStrike" kern="1200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34" marR="91434" marT="45701" marB="4570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FFB95E96-A6A8-4147-918B-E169BC1EB9F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261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Buy-in results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07ED11B5-291F-4947-BA41-A4E6A6808F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7196576"/>
              </p:ext>
            </p:extLst>
          </p:nvPr>
        </p:nvGraphicFramePr>
        <p:xfrm>
          <a:off x="433137" y="1556792"/>
          <a:ext cx="11436841" cy="178584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020836">
                  <a:extLst>
                    <a:ext uri="{9D8B030D-6E8A-4147-A177-3AD203B41FA5}">
                      <a16:colId xmlns:a16="http://schemas.microsoft.com/office/drawing/2014/main" val="257070858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089656306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122169227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1245407304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2350946887"/>
                    </a:ext>
                  </a:extLst>
                </a:gridCol>
                <a:gridCol w="1683201">
                  <a:extLst>
                    <a:ext uri="{9D8B030D-6E8A-4147-A177-3AD203B41FA5}">
                      <a16:colId xmlns:a16="http://schemas.microsoft.com/office/drawing/2014/main" val="3992200202"/>
                    </a:ext>
                  </a:extLst>
                </a:gridCol>
              </a:tblGrid>
              <a:tr h="3800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Strongly disagree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Disagree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Neither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Strongly agree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691728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>
                          <a:latin typeface="+mj-lt"/>
                        </a:rPr>
                        <a:t>Full question / statement text 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+mj-lt"/>
                        </a:rPr>
                        <a:t>#</a:t>
                      </a:r>
                    </a:p>
                    <a:p>
                      <a:pPr algn="ctr"/>
                      <a:r>
                        <a:rPr lang="en-US" sz="1200">
                          <a:latin typeface="+mj-lt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2521481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j-lt"/>
                        </a:rPr>
                        <a:t>Full question / statement text 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982453"/>
                  </a:ext>
                </a:extLst>
              </a:tr>
              <a:tr h="4685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j-lt"/>
                        </a:rPr>
                        <a:t>Full question / statement text 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</a:p>
                    <a:p>
                      <a:pPr marL="0" algn="ctr" defTabSz="1219170" rtl="0" eaLnBrk="1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1904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7991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785537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Overview of method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9DB1DC6-814A-4ED3-A1AE-766081674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096222"/>
              </p:ext>
            </p:extLst>
          </p:nvPr>
        </p:nvGraphicFramePr>
        <p:xfrm>
          <a:off x="440023" y="1456477"/>
          <a:ext cx="11541906" cy="4761517"/>
        </p:xfrm>
        <a:graphic>
          <a:graphicData uri="http://schemas.openxmlformats.org/drawingml/2006/table">
            <a:tbl>
              <a:tblPr/>
              <a:tblGrid>
                <a:gridCol w="5714978">
                  <a:extLst>
                    <a:ext uri="{9D8B030D-6E8A-4147-A177-3AD203B41FA5}">
                      <a16:colId xmlns:a16="http://schemas.microsoft.com/office/drawing/2014/main" val="236163734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46970509"/>
                    </a:ext>
                  </a:extLst>
                </a:gridCol>
                <a:gridCol w="5618648">
                  <a:extLst>
                    <a:ext uri="{9D8B030D-6E8A-4147-A177-3AD203B41FA5}">
                      <a16:colId xmlns:a16="http://schemas.microsoft.com/office/drawing/2014/main" val="2997725441"/>
                    </a:ext>
                  </a:extLst>
                </a:gridCol>
              </a:tblGrid>
              <a:tr h="652481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Purpose</a:t>
                      </a:r>
                      <a:br>
                        <a:rPr kumimoji="0" lang="en-A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</a:br>
                      <a:r>
                        <a:rPr kumimoji="0" lang="en-A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To provide a </a:t>
                      </a:r>
                      <a:r>
                        <a:rPr kumimoji="0" lang="en-AU" sz="1200" b="0" i="0" u="sng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qualitative</a:t>
                      </a:r>
                      <a:r>
                        <a:rPr kumimoji="0" lang="en-A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 assessment of  the level of preparedness and willingness for the change to happen successfully. This includes </a:t>
                      </a:r>
                      <a:r>
                        <a:rPr kumimoji="0" lang="en-JM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checking the level of </a:t>
                      </a:r>
                      <a:r>
                        <a:rPr kumimoji="0" lang="en-JM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commitment</a:t>
                      </a:r>
                      <a:r>
                        <a:rPr kumimoji="0" lang="en-JM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Helvetica"/>
                        </a:rPr>
                        <a:t> (motivation and attitude) to engage with the change and make it work (and secure adoption of the change over the longer term).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JM" sz="1400" b="0" i="0" u="none" strike="noStrike"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669809"/>
                  </a:ext>
                </a:extLst>
              </a:tr>
              <a:tr h="233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Getting started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endParaRPr lang="en-GB" sz="1200" b="1" i="0" u="none" strike="noStrike">
                        <a:solidFill>
                          <a:srgbClr val="843593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Change readiness – How ready are we?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513861"/>
                  </a:ext>
                </a:extLst>
              </a:tr>
              <a:tr h="36895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Decide the starting point and level of assessment suitable – is the focus on a single initiative or a cluster of initiatives or more broader? </a:t>
                      </a:r>
                    </a:p>
                    <a:p>
                      <a:pPr marL="280670" indent="-280670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Once the starting point has been decided, decide whether to assess one or a combination of enabling elements and commitment factors (see opposite for examples).</a:t>
                      </a:r>
                    </a:p>
                    <a:p>
                      <a:pPr marL="280670" indent="-280670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Agree upon the sample size and whether to assess critical stakeholders (label them in </a:t>
                      </a:r>
                      <a:r>
                        <a:rPr lang="en-JM" sz="1200" b="1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Red</a:t>
                      </a:r>
                      <a:r>
                        <a:rPr lang="en-JM" sz="1200" u="none" strike="noStrike">
                          <a:effectLst/>
                          <a:latin typeface="+mn-lt"/>
                        </a:rPr>
                        <a:t>) as well as Important stakeholders (label them in </a:t>
                      </a:r>
                      <a:r>
                        <a:rPr lang="en-JM" sz="1200" b="1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Green</a:t>
                      </a:r>
                      <a:r>
                        <a:rPr lang="en-JM" sz="1200" u="none" strike="noStrike">
                          <a:effectLst/>
                          <a:latin typeface="+mn-lt"/>
                        </a:rPr>
                        <a:t>)</a:t>
                      </a:r>
                    </a:p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Adapt the assessment tool (s) for relevance to local needs, context and stage of implementation</a:t>
                      </a:r>
                    </a:p>
                    <a:p>
                      <a:pPr marL="280988" indent="-280988" algn="l" fontAlgn="t">
                        <a:spcAft>
                          <a:spcPts val="60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JM" sz="1200" u="none" strike="noStrike">
                          <a:effectLst/>
                          <a:latin typeface="+mn-lt"/>
                        </a:rPr>
                        <a:t>Decide upon when to assess and whether this is a baseline, once off or ongoing assessment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 algn="l" fontAlgn="t">
                        <a:buClr>
                          <a:srgbClr val="FFCF01"/>
                        </a:buClr>
                        <a:buFont typeface="Wingdings" panose="05000000000000000000" pitchFamily="2" charset="2"/>
                        <a:buChar char="v"/>
                      </a:pPr>
                      <a:endParaRPr lang="en-JM" sz="12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 fontAlgn="t">
                        <a:buClr>
                          <a:srgbClr val="FFCF01"/>
                        </a:buClr>
                        <a:buFont typeface="Wingdings" panose="05000000000000000000" pitchFamily="2" charset="2"/>
                        <a:buNone/>
                      </a:pPr>
                      <a:endParaRPr lang="en-JM" sz="12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1314329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7935D93-B00E-46D3-AE5C-91D449535806}"/>
              </a:ext>
            </a:extLst>
          </p:cNvPr>
          <p:cNvGrpSpPr/>
          <p:nvPr/>
        </p:nvGrpSpPr>
        <p:grpSpPr>
          <a:xfrm>
            <a:off x="7860236" y="2601980"/>
            <a:ext cx="2839078" cy="3563324"/>
            <a:chOff x="10695384" y="2564904"/>
            <a:chExt cx="1686950" cy="3563324"/>
          </a:xfrm>
          <a:solidFill>
            <a:schemeClr val="tx2"/>
          </a:solidFill>
        </p:grpSpPr>
        <p:sp>
          <p:nvSpPr>
            <p:cNvPr id="8" name="Arrow: Curved Left 7">
              <a:extLst>
                <a:ext uri="{FF2B5EF4-FFF2-40B4-BE49-F238E27FC236}">
                  <a16:creationId xmlns:a16="http://schemas.microsoft.com/office/drawing/2014/main" id="{9A7A608C-5DF9-4912-809F-8498D4D848F3}"/>
                </a:ext>
              </a:extLst>
            </p:cNvPr>
            <p:cNvSpPr/>
            <p:nvPr/>
          </p:nvSpPr>
          <p:spPr>
            <a:xfrm>
              <a:off x="12047575" y="5449707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" name="Arrow: Curved Left 8">
              <a:extLst>
                <a:ext uri="{FF2B5EF4-FFF2-40B4-BE49-F238E27FC236}">
                  <a16:creationId xmlns:a16="http://schemas.microsoft.com/office/drawing/2014/main" id="{26EFF536-9764-4D48-B4CE-6BF69EAFACF4}"/>
                </a:ext>
              </a:extLst>
            </p:cNvPr>
            <p:cNvSpPr/>
            <p:nvPr/>
          </p:nvSpPr>
          <p:spPr>
            <a:xfrm>
              <a:off x="12039157" y="4944378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" name="Arrow: Curved Left 9">
              <a:extLst>
                <a:ext uri="{FF2B5EF4-FFF2-40B4-BE49-F238E27FC236}">
                  <a16:creationId xmlns:a16="http://schemas.microsoft.com/office/drawing/2014/main" id="{271E0AC3-670F-4856-9420-7EF0A8DE10BF}"/>
                </a:ext>
              </a:extLst>
            </p:cNvPr>
            <p:cNvSpPr/>
            <p:nvPr/>
          </p:nvSpPr>
          <p:spPr>
            <a:xfrm>
              <a:off x="12079711" y="4457553"/>
              <a:ext cx="302623" cy="566734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" name="Arrow: Curved Left 10">
              <a:extLst>
                <a:ext uri="{FF2B5EF4-FFF2-40B4-BE49-F238E27FC236}">
                  <a16:creationId xmlns:a16="http://schemas.microsoft.com/office/drawing/2014/main" id="{2B4E9BC3-8CD7-4074-9A7B-7AA89D08BFBB}"/>
                </a:ext>
              </a:extLst>
            </p:cNvPr>
            <p:cNvSpPr/>
            <p:nvPr/>
          </p:nvSpPr>
          <p:spPr>
            <a:xfrm>
              <a:off x="12067175" y="3902607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5F5C15E-CFC3-4CA3-B7AD-BE78629F3D73}"/>
                </a:ext>
              </a:extLst>
            </p:cNvPr>
            <p:cNvSpPr/>
            <p:nvPr/>
          </p:nvSpPr>
          <p:spPr>
            <a:xfrm>
              <a:off x="10695384" y="2564904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Are people committed?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629F79-0F33-4D0F-A36A-1F27C1F895E2}"/>
                </a:ext>
              </a:extLst>
            </p:cNvPr>
            <p:cNvSpPr/>
            <p:nvPr/>
          </p:nvSpPr>
          <p:spPr>
            <a:xfrm>
              <a:off x="10695384" y="3076291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Mindsets and behaviours?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3075209-E79A-444D-B047-6F94AB83A0DF}"/>
                </a:ext>
              </a:extLst>
            </p:cNvPr>
            <p:cNvSpPr/>
            <p:nvPr/>
          </p:nvSpPr>
          <p:spPr>
            <a:xfrm>
              <a:off x="10695384" y="3587678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Positive perception?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86AEBC-070E-43A4-8764-D82436E25B6E}"/>
                </a:ext>
              </a:extLst>
            </p:cNvPr>
            <p:cNvSpPr/>
            <p:nvPr/>
          </p:nvSpPr>
          <p:spPr>
            <a:xfrm>
              <a:off x="10695384" y="4125639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Willingness to give it a go?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088CE29-517C-4D08-BACA-7EF064E17720}"/>
                </a:ext>
              </a:extLst>
            </p:cNvPr>
            <p:cNvSpPr/>
            <p:nvPr/>
          </p:nvSpPr>
          <p:spPr>
            <a:xfrm>
              <a:off x="10695384" y="4637026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Confidence </a:t>
              </a:r>
              <a:r>
                <a:rPr lang="en-GB" sz="1200" b="1" kern="0">
                  <a:solidFill>
                    <a:schemeClr val="bg1"/>
                  </a:solidFill>
                  <a:ea typeface="Times New Roman"/>
                  <a:cs typeface="Times New Roman"/>
                </a:rPr>
                <a:t>in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being successful?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DCAD2FA-C21D-4F8F-8498-2C1D7D1CA86C}"/>
                </a:ext>
              </a:extLst>
            </p:cNvPr>
            <p:cNvSpPr/>
            <p:nvPr/>
          </p:nvSpPr>
          <p:spPr>
            <a:xfrm>
              <a:off x="10698792" y="5136073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On board?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AD53F39-0FDD-4102-BAA8-64E2A728F61E}"/>
                </a:ext>
              </a:extLst>
            </p:cNvPr>
            <p:cNvSpPr/>
            <p:nvPr/>
          </p:nvSpPr>
          <p:spPr>
            <a:xfrm>
              <a:off x="10695384" y="5654637"/>
              <a:ext cx="1357200" cy="461200"/>
            </a:xfrm>
            <a:prstGeom prst="rect">
              <a:avLst/>
            </a:prstGeom>
            <a:grpFill/>
            <a:ln w="1270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Times New Roman"/>
                  <a:cs typeface="Times New Roman"/>
                </a:rPr>
                <a:t>Aligned? </a:t>
              </a:r>
            </a:p>
          </p:txBody>
        </p:sp>
        <p:sp>
          <p:nvSpPr>
            <p:cNvPr id="19" name="Arrow: Curved Left 18">
              <a:extLst>
                <a:ext uri="{FF2B5EF4-FFF2-40B4-BE49-F238E27FC236}">
                  <a16:creationId xmlns:a16="http://schemas.microsoft.com/office/drawing/2014/main" id="{CC98C40C-72D4-4EBD-8ECD-82627FC4EFC1}"/>
                </a:ext>
              </a:extLst>
            </p:cNvPr>
            <p:cNvSpPr/>
            <p:nvPr/>
          </p:nvSpPr>
          <p:spPr>
            <a:xfrm>
              <a:off x="12067175" y="3356992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" name="Arrow: Curved Left 19">
              <a:extLst>
                <a:ext uri="{FF2B5EF4-FFF2-40B4-BE49-F238E27FC236}">
                  <a16:creationId xmlns:a16="http://schemas.microsoft.com/office/drawing/2014/main" id="{D87B41E7-ACD4-4F3A-9CAD-D54B3208A206}"/>
                </a:ext>
              </a:extLst>
            </p:cNvPr>
            <p:cNvSpPr/>
            <p:nvPr/>
          </p:nvSpPr>
          <p:spPr>
            <a:xfrm>
              <a:off x="12052584" y="2780928"/>
              <a:ext cx="302623" cy="678521"/>
            </a:xfrm>
            <a:prstGeom prst="curvedLeftArrow">
              <a:avLst/>
            </a:prstGeom>
            <a:grpFill/>
            <a:ln w="66675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0399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7E38AB"/>
                </a:solidFill>
                <a:latin typeface="+mj-lt"/>
              </a:rPr>
              <a:t>Transformation change: how is change commitment achieved?</a:t>
            </a:r>
            <a:endParaRPr lang="en-JP" sz="4400" dirty="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690232C-4700-43A0-AF97-255553733AFF}"/>
              </a:ext>
            </a:extLst>
          </p:cNvPr>
          <p:cNvGrpSpPr/>
          <p:nvPr/>
        </p:nvGrpSpPr>
        <p:grpSpPr>
          <a:xfrm>
            <a:off x="0" y="2201347"/>
            <a:ext cx="11900239" cy="4107973"/>
            <a:chOff x="95954" y="1475473"/>
            <a:chExt cx="11900239" cy="410797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A57414F-AE8E-4D67-A661-A33719605907}"/>
                </a:ext>
              </a:extLst>
            </p:cNvPr>
            <p:cNvSpPr txBox="1"/>
            <p:nvPr/>
          </p:nvSpPr>
          <p:spPr>
            <a:xfrm>
              <a:off x="10660583" y="5214114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Time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AEB7F45-8130-4518-883C-86E25120BA41}"/>
                </a:ext>
              </a:extLst>
            </p:cNvPr>
            <p:cNvGrpSpPr/>
            <p:nvPr/>
          </p:nvGrpSpPr>
          <p:grpSpPr>
            <a:xfrm>
              <a:off x="526885" y="1475473"/>
              <a:ext cx="11469308" cy="3749040"/>
              <a:chOff x="262395" y="1877306"/>
              <a:chExt cx="11824417" cy="3749040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48A57D5F-23C2-47FA-B510-3BA5579C51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2395" y="5625471"/>
                <a:ext cx="11464320" cy="0"/>
              </a:xfrm>
              <a:prstGeom prst="line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D3AAA36A-3746-4D0C-B08E-07D2C6A5E7E1}"/>
                  </a:ext>
                </a:extLst>
              </p:cNvPr>
              <p:cNvGrpSpPr/>
              <p:nvPr/>
            </p:nvGrpSpPr>
            <p:grpSpPr>
              <a:xfrm>
                <a:off x="368303" y="2278329"/>
                <a:ext cx="11718509" cy="2896081"/>
                <a:chOff x="547482" y="2250452"/>
                <a:chExt cx="10107333" cy="3384377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6BD693AA-54AF-4D20-A484-A1C53B15364E}"/>
                    </a:ext>
                  </a:extLst>
                </p:cNvPr>
                <p:cNvSpPr/>
                <p:nvPr/>
              </p:nvSpPr>
              <p:spPr bwMode="auto">
                <a:xfrm>
                  <a:off x="1915633" y="2258616"/>
                  <a:ext cx="7613015" cy="1110318"/>
                </a:xfrm>
                <a:prstGeom prst="rect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762B58C1-8346-483E-B0A5-8CB83353F69E}"/>
                    </a:ext>
                  </a:extLst>
                </p:cNvPr>
                <p:cNvSpPr/>
                <p:nvPr/>
              </p:nvSpPr>
              <p:spPr bwMode="auto">
                <a:xfrm>
                  <a:off x="1890948" y="4494449"/>
                  <a:ext cx="7637701" cy="1140379"/>
                </a:xfrm>
                <a:prstGeom prst="rect">
                  <a:avLst/>
                </a:prstGeom>
                <a:solidFill>
                  <a:schemeClr val="bg2">
                    <a:lumMod val="75000"/>
                    <a:alpha val="2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3F15E71F-8165-4BED-AC34-2AD5CDE7388B}"/>
                    </a:ext>
                  </a:extLst>
                </p:cNvPr>
                <p:cNvCxnSpPr/>
                <p:nvPr/>
              </p:nvCxnSpPr>
              <p:spPr bwMode="auto">
                <a:xfrm flipV="1">
                  <a:off x="2131658" y="2697599"/>
                  <a:ext cx="6449682" cy="2801377"/>
                </a:xfrm>
                <a:prstGeom prst="line">
                  <a:avLst/>
                </a:prstGeom>
                <a:ln w="285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D6B0485F-F743-4F76-85FE-86C27F1E8B6D}"/>
                    </a:ext>
                  </a:extLst>
                </p:cNvPr>
                <p:cNvSpPr/>
                <p:nvPr/>
              </p:nvSpPr>
              <p:spPr bwMode="auto">
                <a:xfrm>
                  <a:off x="3499810" y="4770732"/>
                  <a:ext cx="288032" cy="144016"/>
                </a:xfrm>
                <a:prstGeom prst="rect">
                  <a:avLst/>
                </a:prstGeom>
                <a:solidFill>
                  <a:srgbClr val="F0D8F8">
                    <a:alpha val="25000"/>
                  </a:srgb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A5F11F33-5BED-4DFC-B0DF-B654576A541F}"/>
                    </a:ext>
                  </a:extLst>
                </p:cNvPr>
                <p:cNvSpPr/>
                <p:nvPr/>
              </p:nvSpPr>
              <p:spPr bwMode="auto">
                <a:xfrm>
                  <a:off x="4812837" y="4186572"/>
                  <a:ext cx="288032" cy="144015"/>
                </a:xfrm>
                <a:prstGeom prst="rect">
                  <a:avLst/>
                </a:prstGeom>
                <a:solidFill>
                  <a:srgbClr val="E1B5F1">
                    <a:alpha val="50000"/>
                  </a:srgb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9D9215EF-2247-473E-B748-0F323390B4BB}"/>
                    </a:ext>
                  </a:extLst>
                </p:cNvPr>
                <p:cNvSpPr/>
                <p:nvPr/>
              </p:nvSpPr>
              <p:spPr bwMode="auto">
                <a:xfrm>
                  <a:off x="6160164" y="3600650"/>
                  <a:ext cx="288032" cy="144015"/>
                </a:xfrm>
                <a:prstGeom prst="rect">
                  <a:avLst/>
                </a:prstGeom>
                <a:solidFill>
                  <a:srgbClr val="843593">
                    <a:alpha val="75000"/>
                  </a:srgb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E0DCECBB-4431-43EC-B1E1-279E1AD6E71D}"/>
                    </a:ext>
                  </a:extLst>
                </p:cNvPr>
                <p:cNvSpPr txBox="1"/>
                <p:nvPr/>
              </p:nvSpPr>
              <p:spPr>
                <a:xfrm>
                  <a:off x="2014452" y="4749150"/>
                  <a:ext cx="955313" cy="4316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AU" b="1" kern="0">
                      <a:solidFill>
                        <a:srgbClr val="000000"/>
                      </a:solidFill>
                    </a:rPr>
                    <a:t>Informed</a:t>
                  </a:r>
                  <a:endParaRPr kumimoji="0" lang="en-AU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044585B1-80CA-478B-A554-6071068D8920}"/>
                    </a:ext>
                  </a:extLst>
                </p:cNvPr>
                <p:cNvSpPr txBox="1"/>
                <p:nvPr/>
              </p:nvSpPr>
              <p:spPr>
                <a:xfrm>
                  <a:off x="3532292" y="3893959"/>
                  <a:ext cx="1166274" cy="4316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Understand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B6486BA1-9CBA-4A27-A41A-0DAE90778F74}"/>
                    </a:ext>
                  </a:extLst>
                </p:cNvPr>
                <p:cNvSpPr txBox="1"/>
                <p:nvPr/>
              </p:nvSpPr>
              <p:spPr>
                <a:xfrm>
                  <a:off x="5185089" y="3388309"/>
                  <a:ext cx="712993" cy="4316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Buy-</a:t>
                  </a:r>
                  <a:r>
                    <a:rPr lang="en-AU" b="1" kern="0">
                      <a:solidFill>
                        <a:srgbClr val="000000"/>
                      </a:solidFill>
                    </a:rPr>
                    <a:t>In</a:t>
                  </a:r>
                  <a:endParaRPr kumimoji="0" lang="en-AU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8CD67AE1-0735-4AF0-934B-10A438E3EE2A}"/>
                    </a:ext>
                  </a:extLst>
                </p:cNvPr>
                <p:cNvSpPr txBox="1"/>
                <p:nvPr/>
              </p:nvSpPr>
              <p:spPr>
                <a:xfrm>
                  <a:off x="7031297" y="2571663"/>
                  <a:ext cx="837003" cy="4316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b="1" i="0" u="none" strike="noStrike" kern="0" cap="none" spc="0" normalizeH="0" baseline="0" noProof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</a:rPr>
                    <a:t>Commit</a:t>
                  </a:r>
                </a:p>
              </p:txBody>
            </p: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210AF178-8801-43CE-8AAE-4A39D4C3BBEB}"/>
                    </a:ext>
                  </a:extLst>
                </p:cNvPr>
                <p:cNvCxnSpPr/>
                <p:nvPr/>
              </p:nvCxnSpPr>
              <p:spPr bwMode="auto">
                <a:xfrm>
                  <a:off x="1555594" y="3402580"/>
                  <a:ext cx="0" cy="2232249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DA5AEB9B-2BC7-41DC-BA4A-A7518D6C55E4}"/>
                    </a:ext>
                  </a:extLst>
                </p:cNvPr>
                <p:cNvCxnSpPr/>
                <p:nvPr/>
              </p:nvCxnSpPr>
              <p:spPr bwMode="auto">
                <a:xfrm>
                  <a:off x="1267562" y="5634828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27A0E7CB-1E25-4404-AE49-A25A923B8CB2}"/>
                    </a:ext>
                  </a:extLst>
                </p:cNvPr>
                <p:cNvCxnSpPr/>
                <p:nvPr/>
              </p:nvCxnSpPr>
              <p:spPr bwMode="auto">
                <a:xfrm>
                  <a:off x="1267562" y="3402580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0FDF1D8B-BBB7-48BC-B186-D50CF5DE03D5}"/>
                    </a:ext>
                  </a:extLst>
                </p:cNvPr>
                <p:cNvCxnSpPr/>
                <p:nvPr/>
              </p:nvCxnSpPr>
              <p:spPr bwMode="auto">
                <a:xfrm>
                  <a:off x="1555594" y="2283551"/>
                  <a:ext cx="0" cy="1119029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DD84052A-D7D1-4BFF-B996-9478FB840563}"/>
                    </a:ext>
                  </a:extLst>
                </p:cNvPr>
                <p:cNvCxnSpPr/>
                <p:nvPr/>
              </p:nvCxnSpPr>
              <p:spPr bwMode="auto">
                <a:xfrm>
                  <a:off x="1267562" y="2250452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6871917-E8E1-498A-BB10-5F35FC31AC24}"/>
                    </a:ext>
                  </a:extLst>
                </p:cNvPr>
                <p:cNvSpPr txBox="1"/>
                <p:nvPr/>
              </p:nvSpPr>
              <p:spPr>
                <a:xfrm>
                  <a:off x="578091" y="3657450"/>
                  <a:ext cx="945318" cy="18702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Scope </a:t>
                  </a:r>
                  <a:b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definition, </a:t>
                  </a:r>
                  <a:b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planning, </a:t>
                  </a:r>
                </a:p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pre-implement-</a:t>
                  </a:r>
                </a:p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action phase</a:t>
                  </a: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B85C8BFF-AF79-4E39-A0B8-514DB0BDABDC}"/>
                    </a:ext>
                  </a:extLst>
                </p:cNvPr>
                <p:cNvSpPr txBox="1"/>
                <p:nvPr/>
              </p:nvSpPr>
              <p:spPr>
                <a:xfrm>
                  <a:off x="547482" y="2283550"/>
                  <a:ext cx="1006627" cy="11149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Implement, </a:t>
                  </a:r>
                  <a:b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monitor and </a:t>
                  </a:r>
                  <a:b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sustain </a:t>
                  </a:r>
                  <a:br>
                    <a:rPr kumimoji="0" lang="en-AU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lang="en-AU" sz="1400" kern="0">
                      <a:solidFill>
                        <a:srgbClr val="000000"/>
                      </a:solidFill>
                    </a:rPr>
                    <a:t>phase</a:t>
                  </a:r>
                  <a:endParaRPr kumimoji="0" lang="en-AU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4040E2A1-635B-4399-A937-26B4E41B50E2}"/>
                    </a:ext>
                  </a:extLst>
                </p:cNvPr>
                <p:cNvCxnSpPr/>
                <p:nvPr/>
              </p:nvCxnSpPr>
              <p:spPr bwMode="auto">
                <a:xfrm>
                  <a:off x="9908522" y="4494450"/>
                  <a:ext cx="0" cy="1140379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09A97969-22DB-414C-A252-5ABB73413EA8}"/>
                    </a:ext>
                  </a:extLst>
                </p:cNvPr>
                <p:cNvCxnSpPr/>
                <p:nvPr/>
              </p:nvCxnSpPr>
              <p:spPr bwMode="auto">
                <a:xfrm>
                  <a:off x="9620490" y="4482700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CE4D21C2-4B85-4FE7-B3DD-A3A9B9A60BB6}"/>
                    </a:ext>
                  </a:extLst>
                </p:cNvPr>
                <p:cNvCxnSpPr/>
                <p:nvPr/>
              </p:nvCxnSpPr>
              <p:spPr bwMode="auto">
                <a:xfrm>
                  <a:off x="9620490" y="5634828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7620495E-A619-448C-B1B1-E34C860C25AF}"/>
                    </a:ext>
                  </a:extLst>
                </p:cNvPr>
                <p:cNvCxnSpPr/>
                <p:nvPr/>
              </p:nvCxnSpPr>
              <p:spPr bwMode="auto">
                <a:xfrm>
                  <a:off x="9620490" y="3435236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4B50D031-C3D6-4E9B-A60B-16D8445A5AEC}"/>
                    </a:ext>
                  </a:extLst>
                </p:cNvPr>
                <p:cNvCxnSpPr/>
                <p:nvPr/>
              </p:nvCxnSpPr>
              <p:spPr bwMode="auto">
                <a:xfrm>
                  <a:off x="9908522" y="3453061"/>
                  <a:ext cx="0" cy="1029639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A080C3A0-9DFC-45E3-8508-051F41CC71A9}"/>
                    </a:ext>
                  </a:extLst>
                </p:cNvPr>
                <p:cNvCxnSpPr/>
                <p:nvPr/>
              </p:nvCxnSpPr>
              <p:spPr bwMode="auto">
                <a:xfrm>
                  <a:off x="9908522" y="2322460"/>
                  <a:ext cx="0" cy="1101647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02CB5D71-DC51-44A0-8000-0621AF88576D}"/>
                    </a:ext>
                  </a:extLst>
                </p:cNvPr>
                <p:cNvCxnSpPr/>
                <p:nvPr/>
              </p:nvCxnSpPr>
              <p:spPr bwMode="auto">
                <a:xfrm>
                  <a:off x="9620490" y="2322460"/>
                  <a:ext cx="576064" cy="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098250DD-397C-48DE-9B87-F97FFC3B6994}"/>
                    </a:ext>
                  </a:extLst>
                </p:cNvPr>
                <p:cNvSpPr txBox="1"/>
                <p:nvPr/>
              </p:nvSpPr>
              <p:spPr>
                <a:xfrm>
                  <a:off x="9907603" y="2703995"/>
                  <a:ext cx="688760" cy="61143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Commit</a:t>
                  </a:r>
                  <a:br>
                    <a:rPr kumimoji="0" lang="en-AU" sz="14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endParaRPr kumimoji="0" lang="en-AU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77076296-5D8A-4E08-A783-024ACC2D7FDE}"/>
                    </a:ext>
                  </a:extLst>
                </p:cNvPr>
                <p:cNvSpPr txBox="1"/>
                <p:nvPr/>
              </p:nvSpPr>
              <p:spPr>
                <a:xfrm>
                  <a:off x="9852176" y="3779133"/>
                  <a:ext cx="688753" cy="359670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Accept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3B9AC5-39F9-4FA5-98F8-1D296F5F1394}"/>
                    </a:ext>
                  </a:extLst>
                </p:cNvPr>
                <p:cNvSpPr txBox="1"/>
                <p:nvPr/>
              </p:nvSpPr>
              <p:spPr>
                <a:xfrm>
                  <a:off x="9874829" y="4884803"/>
                  <a:ext cx="779986" cy="359670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4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Informed</a:t>
                  </a:r>
                </a:p>
              </p:txBody>
            </p:sp>
          </p:grp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EAAA5239-C007-4D9E-8E97-F8B16989CC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62395" y="1877306"/>
                <a:ext cx="1" cy="3749040"/>
              </a:xfrm>
              <a:prstGeom prst="line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16801B2-049B-4EFD-A3A4-907928CB297F}"/>
                </a:ext>
              </a:extLst>
            </p:cNvPr>
            <p:cNvSpPr txBox="1"/>
            <p:nvPr/>
          </p:nvSpPr>
          <p:spPr>
            <a:xfrm rot="16200000">
              <a:off x="-753478" y="3199539"/>
              <a:ext cx="2068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 for change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44238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0A0A71-220C-436A-879F-A1F6689E88F5}"/>
              </a:ext>
            </a:extLst>
          </p:cNvPr>
          <p:cNvGraphicFramePr>
            <a:graphicFrameLocks noGrp="1"/>
          </p:cNvGraphicFramePr>
          <p:nvPr/>
        </p:nvGraphicFramePr>
        <p:xfrm>
          <a:off x="433137" y="1269364"/>
          <a:ext cx="11255649" cy="5039956"/>
        </p:xfrm>
        <a:graphic>
          <a:graphicData uri="http://schemas.openxmlformats.org/drawingml/2006/table">
            <a:tbl>
              <a:tblPr firstRow="1" bandRow="1"/>
              <a:tblGrid>
                <a:gridCol w="1422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86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10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0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0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07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07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4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050" b="1">
                          <a:solidFill>
                            <a:schemeClr val="tx1"/>
                          </a:solidFill>
                        </a:rPr>
                        <a:t>Stage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0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endParaRPr lang="en-AU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0" algn="ctr"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This is not applicable to me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200" b="1">
                          <a:solidFill>
                            <a:schemeClr val="tx1"/>
                          </a:solidFill>
                          <a:latin typeface="+mn-lt"/>
                        </a:rPr>
                        <a:t>Don’t Know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Disagree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Neutral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AU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Agree</a:t>
                      </a:r>
                    </a:p>
                  </a:txBody>
                  <a:tcPr marL="36000" marR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627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400" b="1">
                          <a:solidFill>
                            <a:schemeClr val="tx1"/>
                          </a:solidFill>
                          <a:latin typeface="+mj-lt"/>
                        </a:rPr>
                        <a:t>Informed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j-lt"/>
                        </a:rPr>
                        <a:t>I can explain what this change is about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2083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100" b="1">
                          <a:solidFill>
                            <a:schemeClr val="tx1"/>
                          </a:solidFill>
                          <a:latin typeface="+mj-lt"/>
                        </a:rPr>
                        <a:t>Informed</a:t>
                      </a:r>
                    </a:p>
                  </a:txBody>
                  <a:tcPr vert="vert27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 dirty="0">
                          <a:solidFill>
                            <a:schemeClr val="tx1"/>
                          </a:solidFill>
                          <a:latin typeface="+mj-lt"/>
                        </a:rPr>
                        <a:t>I believe this change is important and valuable to MDA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4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400" b="1">
                          <a:solidFill>
                            <a:schemeClr val="tx1"/>
                          </a:solidFill>
                          <a:latin typeface="+mj-lt"/>
                        </a:rPr>
                        <a:t>Understand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j-lt"/>
                        </a:rPr>
                        <a:t>I understand how this change will benefit me or my team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57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400" b="1">
                          <a:solidFill>
                            <a:schemeClr val="tx1"/>
                          </a:solidFill>
                          <a:latin typeface="+mj-lt"/>
                        </a:rPr>
                        <a:t>Buy-In  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j-lt"/>
                        </a:rPr>
                        <a:t>This change is taking MDA in the right direction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066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400" b="1">
                          <a:solidFill>
                            <a:schemeClr val="tx1"/>
                          </a:solidFill>
                          <a:latin typeface="+mj-lt"/>
                        </a:rPr>
                        <a:t>Commit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>
                          <a:solidFill>
                            <a:schemeClr val="tx1"/>
                          </a:solidFill>
                          <a:latin typeface="+mj-lt"/>
                        </a:rPr>
                        <a:t>I am willing</a:t>
                      </a:r>
                      <a:r>
                        <a:rPr lang="en-AU" sz="1200" b="0" baseline="0">
                          <a:solidFill>
                            <a:schemeClr val="tx1"/>
                          </a:solidFill>
                          <a:latin typeface="+mj-lt"/>
                        </a:rPr>
                        <a:t> to make this change part of my daily work once we implement</a:t>
                      </a:r>
                      <a:endParaRPr lang="en-AU" sz="12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0881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AU" sz="1100" b="1">
                          <a:solidFill>
                            <a:schemeClr val="tx1"/>
                          </a:solidFill>
                          <a:latin typeface="+mj-lt"/>
                        </a:rPr>
                        <a:t>Commit</a:t>
                      </a:r>
                    </a:p>
                  </a:txBody>
                  <a:tcPr vert="vert27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71450" indent="-171450" algn="l" defTabSz="914400" rtl="0" eaLnBrk="1" latinLnBrk="0" hangingPunct="1">
                        <a:spcAft>
                          <a:spcPts val="2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AU" sz="12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Overall I am confident about making this change a reality in my work and role</a:t>
                      </a: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20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39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AU" sz="3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Wingdings 2" panose="05020102010507070707" pitchFamily="18" charset="2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66FF3FD-011B-4E56-91FE-D687C18AC0B3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Measuring change readiness – continued</a:t>
            </a:r>
            <a:endParaRPr kumimoji="0" lang="en-JP" sz="4400" b="0" i="0" u="none" strike="noStrike" kern="1200" cap="none" spc="0" normalizeH="0" baseline="0" noProof="0" dirty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551340-D85F-4F54-8C00-932AF63B709C}"/>
              </a:ext>
            </a:extLst>
          </p:cNvPr>
          <p:cNvSpPr/>
          <p:nvPr/>
        </p:nvSpPr>
        <p:spPr>
          <a:xfrm>
            <a:off x="5571663" y="6483999"/>
            <a:ext cx="1566753" cy="257369"/>
          </a:xfrm>
          <a:prstGeom prst="rect">
            <a:avLst/>
          </a:prstGeom>
          <a:solidFill>
            <a:srgbClr val="B13F9A"/>
          </a:solidFill>
          <a:ln w="9525" cap="flat" cmpd="sng" algn="ctr">
            <a:noFill/>
            <a:prstDash val="solid"/>
          </a:ln>
          <a:effectLst/>
        </p:spPr>
        <p:txBody>
          <a:bodyPr wrap="square" lIns="36000" tIns="36000" rIns="36000" bIns="36000" rtlCol="0" anchor="t" anchorCtr="0">
            <a:spAutoFit/>
          </a:bodyPr>
          <a:lstStyle/>
          <a:p>
            <a:pPr marL="0" marR="0" lvl="0" indent="0" algn="ctr" defTabSz="837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Sample questions</a:t>
            </a:r>
          </a:p>
        </p:txBody>
      </p:sp>
    </p:spTree>
    <p:extLst>
      <p:ext uri="{BB962C8B-B14F-4D97-AF65-F5344CB8AC3E}">
        <p14:creationId xmlns:p14="http://schemas.microsoft.com/office/powerpoint/2010/main" val="14202972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404664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Change readiness results assessment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69A5988-277B-4935-BAD6-9368820DCD00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E44C0CB-208F-47DF-AA1E-4918162F25AE}"/>
              </a:ext>
            </a:extLst>
          </p:cNvPr>
          <p:cNvSpPr/>
          <p:nvPr/>
        </p:nvSpPr>
        <p:spPr>
          <a:xfrm>
            <a:off x="8436343" y="1565253"/>
            <a:ext cx="56457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b="1">
                <a:solidFill>
                  <a:schemeClr val="bg1"/>
                </a:solidFill>
                <a:ea typeface="Times New Roman"/>
                <a:cs typeface="Times New Roman"/>
              </a:rPr>
              <a:t>Step 1</a:t>
            </a:r>
            <a:r>
              <a:rPr lang="en-GB" sz="1050" b="1">
                <a:solidFill>
                  <a:schemeClr val="accent4"/>
                </a:solidFill>
                <a:ea typeface="Times New Roman"/>
                <a:cs typeface="Times New Roman"/>
              </a:rPr>
              <a:t> </a:t>
            </a:r>
            <a:endParaRPr lang="en-GB" sz="10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5CD53CC-3AE5-4A5B-89C9-37DF68D5F43A}"/>
              </a:ext>
            </a:extLst>
          </p:cNvPr>
          <p:cNvSpPr/>
          <p:nvPr/>
        </p:nvSpPr>
        <p:spPr bwMode="auto">
          <a:xfrm>
            <a:off x="603892" y="1323273"/>
            <a:ext cx="11266089" cy="288147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</a:ln>
          <a:effectLst/>
        </p:spPr>
        <p:txBody>
          <a:bodyPr wrap="square" lIns="36000" tIns="36000" rIns="36000" bIns="36000" rtlCol="0" anchor="t" anchorCtr="0">
            <a:spAutoFit/>
          </a:bodyPr>
          <a:lstStyle/>
          <a:p>
            <a:pPr marL="0" marR="0" lvl="0" indent="0" defTabSz="837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Survey outputs / results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CB4EA3-3A32-4755-AD01-7C5A518993B8}"/>
              </a:ext>
            </a:extLst>
          </p:cNvPr>
          <p:cNvSpPr/>
          <p:nvPr/>
        </p:nvSpPr>
        <p:spPr bwMode="auto">
          <a:xfrm>
            <a:off x="584596" y="1819169"/>
            <a:ext cx="2866426" cy="3011969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200" kern="0">
                <a:solidFill>
                  <a:srgbClr val="000000"/>
                </a:solidFill>
              </a:rPr>
              <a:t>Examine average score by question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200" kern="0">
                <a:solidFill>
                  <a:srgbClr val="000000"/>
                </a:solidFill>
              </a:rPr>
              <a:t>Examine overall average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200" kern="0">
                <a:solidFill>
                  <a:srgbClr val="000000"/>
                </a:solidFill>
              </a:rPr>
              <a:t>Look closely at averages for particular subgroups of the sample of people surveyed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200" kern="0">
                <a:solidFill>
                  <a:srgbClr val="000000"/>
                </a:solidFill>
              </a:rPr>
              <a:t>Identify </a:t>
            </a:r>
            <a:r>
              <a:rPr lang="en-AU" sz="1200" b="1" kern="0">
                <a:solidFill>
                  <a:srgbClr val="000000"/>
                </a:solidFill>
              </a:rPr>
              <a:t>position on commitment curve</a:t>
            </a:r>
            <a:endParaRPr lang="en-AU" sz="1200" kern="0">
              <a:solidFill>
                <a:srgbClr val="000000"/>
              </a:solidFill>
            </a:endParaRPr>
          </a:p>
          <a:p>
            <a:pPr marL="341313" lvl="1" indent="-171450" eaLnBrk="0" fontAlgn="base" hangingPunct="0">
              <a:spcBef>
                <a:spcPct val="0"/>
              </a:spcBef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AU" sz="1200" kern="0">
                <a:solidFill>
                  <a:srgbClr val="000000"/>
                </a:solidFill>
              </a:rPr>
              <a:t>Overall</a:t>
            </a:r>
          </a:p>
          <a:p>
            <a:pPr marL="341313" lvl="1" indent="-171450" eaLnBrk="0" fontAlgn="base" hangingPunct="0">
              <a:spcBef>
                <a:spcPct val="0"/>
              </a:spcBef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AU" sz="1200" kern="0">
                <a:solidFill>
                  <a:srgbClr val="000000"/>
                </a:solidFill>
              </a:rPr>
              <a:t>Per sample subgroup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200" kern="0">
                <a:solidFill>
                  <a:srgbClr val="000000"/>
                </a:solidFill>
              </a:rPr>
              <a:t>Assess likelihood of change success – depends on the stage of the implementation and position on curve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200" kern="0">
                <a:solidFill>
                  <a:srgbClr val="000000"/>
                </a:solidFill>
              </a:rPr>
              <a:t>Formulate remediation actions, where relevant</a:t>
            </a:r>
          </a:p>
        </p:txBody>
      </p:sp>
      <p:sp>
        <p:nvSpPr>
          <p:cNvPr id="74" name="Rectangle 4">
            <a:extLst>
              <a:ext uri="{FF2B5EF4-FFF2-40B4-BE49-F238E27FC236}">
                <a16:creationId xmlns:a16="http://schemas.microsoft.com/office/drawing/2014/main" id="{3C00AAA2-2F62-4C18-8715-15B89D3CD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8478" y="3003193"/>
            <a:ext cx="1660847" cy="826463"/>
          </a:xfrm>
          <a:prstGeom prst="round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Position on curve overall</a:t>
            </a:r>
            <a:endParaRPr kumimoji="0" lang="en-US" altLang="en-US" sz="1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5" name="Rectangle 5">
            <a:extLst>
              <a:ext uri="{FF2B5EF4-FFF2-40B4-BE49-F238E27FC236}">
                <a16:creationId xmlns:a16="http://schemas.microsoft.com/office/drawing/2014/main" id="{91D9E43A-C1B9-43D4-B376-1773FF555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8478" y="5299086"/>
            <a:ext cx="1660847" cy="826463"/>
          </a:xfrm>
          <a:prstGeom prst="round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Position on curve by sub groups</a:t>
            </a:r>
            <a:endParaRPr kumimoji="0" lang="en-US" altLang="en-US" sz="1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6" name="Rectangle 6">
            <a:extLst>
              <a:ext uri="{FF2B5EF4-FFF2-40B4-BE49-F238E27FC236}">
                <a16:creationId xmlns:a16="http://schemas.microsoft.com/office/drawing/2014/main" id="{0322E7B9-9387-44DE-9DE8-5B85A5FC3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8687" y="4224221"/>
            <a:ext cx="1072778" cy="680301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Perform calculations</a:t>
            </a:r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cxnSp>
        <p:nvCxnSpPr>
          <p:cNvPr id="77" name="AutoShape 7">
            <a:extLst>
              <a:ext uri="{FF2B5EF4-FFF2-40B4-BE49-F238E27FC236}">
                <a16:creationId xmlns:a16="http://schemas.microsoft.com/office/drawing/2014/main" id="{8F36EE77-6FE5-4122-8DBA-E421262947C1}"/>
              </a:ext>
            </a:extLst>
          </p:cNvPr>
          <p:cNvCxnSpPr>
            <a:cxnSpLocks noChangeShapeType="1"/>
            <a:stCxn id="76" idx="3"/>
            <a:endCxn id="75" idx="1"/>
          </p:cNvCxnSpPr>
          <p:nvPr/>
        </p:nvCxnSpPr>
        <p:spPr bwMode="auto">
          <a:xfrm>
            <a:off x="4831464" y="4564371"/>
            <a:ext cx="827013" cy="1147947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" name="AutoShape 8">
            <a:extLst>
              <a:ext uri="{FF2B5EF4-FFF2-40B4-BE49-F238E27FC236}">
                <a16:creationId xmlns:a16="http://schemas.microsoft.com/office/drawing/2014/main" id="{AC8E00AF-ECA8-4769-B7D4-EE58C43D9EBE}"/>
              </a:ext>
            </a:extLst>
          </p:cNvPr>
          <p:cNvCxnSpPr>
            <a:cxnSpLocks noChangeShapeType="1"/>
            <a:stCxn id="76" idx="3"/>
            <a:endCxn id="74" idx="1"/>
          </p:cNvCxnSpPr>
          <p:nvPr/>
        </p:nvCxnSpPr>
        <p:spPr bwMode="auto">
          <a:xfrm flipV="1">
            <a:off x="4831464" y="3416425"/>
            <a:ext cx="827013" cy="1147947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" name="AutoShape 27">
            <a:extLst>
              <a:ext uri="{FF2B5EF4-FFF2-40B4-BE49-F238E27FC236}">
                <a16:creationId xmlns:a16="http://schemas.microsoft.com/office/drawing/2014/main" id="{559189B3-2C7D-4630-A05D-F765EBDD29BC}"/>
              </a:ext>
            </a:extLst>
          </p:cNvPr>
          <p:cNvCxnSpPr>
            <a:cxnSpLocks noChangeShapeType="1"/>
            <a:stCxn id="75" idx="3"/>
          </p:cNvCxnSpPr>
          <p:nvPr/>
        </p:nvCxnSpPr>
        <p:spPr bwMode="auto">
          <a:xfrm flipV="1">
            <a:off x="7319325" y="4082185"/>
            <a:ext cx="429614" cy="1630133"/>
          </a:xfrm>
          <a:prstGeom prst="bentConnector2">
            <a:avLst/>
          </a:prstGeom>
          <a:noFill/>
          <a:ln w="635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" name="AutoShape 28">
            <a:extLst>
              <a:ext uri="{FF2B5EF4-FFF2-40B4-BE49-F238E27FC236}">
                <a16:creationId xmlns:a16="http://schemas.microsoft.com/office/drawing/2014/main" id="{A18EB2C2-7C05-4FF4-98DF-94554123E2D5}"/>
              </a:ext>
            </a:extLst>
          </p:cNvPr>
          <p:cNvCxnSpPr>
            <a:cxnSpLocks noChangeShapeType="1"/>
            <a:stCxn id="75" idx="3"/>
            <a:endCxn id="82" idx="1"/>
          </p:cNvCxnSpPr>
          <p:nvPr/>
        </p:nvCxnSpPr>
        <p:spPr bwMode="auto">
          <a:xfrm flipV="1">
            <a:off x="7319325" y="4626121"/>
            <a:ext cx="859230" cy="108619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23">
            <a:extLst>
              <a:ext uri="{FF2B5EF4-FFF2-40B4-BE49-F238E27FC236}">
                <a16:creationId xmlns:a16="http://schemas.microsoft.com/office/drawing/2014/main" id="{15AC1599-003F-4EB0-BB54-87A7540CA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8556" y="3829656"/>
            <a:ext cx="1487109" cy="505061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Develop remediation options</a:t>
            </a:r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2" name="Rectangle 23">
            <a:extLst>
              <a:ext uri="{FF2B5EF4-FFF2-40B4-BE49-F238E27FC236}">
                <a16:creationId xmlns:a16="http://schemas.microsoft.com/office/drawing/2014/main" id="{91C0C0F9-86EB-4AA9-885A-ECDC5BD47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8555" y="4373591"/>
            <a:ext cx="1487109" cy="505061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Engage stakeholders</a:t>
            </a:r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83" name="AutoShape 9">
            <a:extLst>
              <a:ext uri="{FF2B5EF4-FFF2-40B4-BE49-F238E27FC236}">
                <a16:creationId xmlns:a16="http://schemas.microsoft.com/office/drawing/2014/main" id="{E659464C-DC92-4A13-A0DB-E4DC5FB4F9A5}"/>
              </a:ext>
            </a:extLst>
          </p:cNvPr>
          <p:cNvCxnSpPr>
            <a:cxnSpLocks noChangeShapeType="1"/>
            <a:stCxn id="74" idx="3"/>
            <a:endCxn id="82" idx="1"/>
          </p:cNvCxnSpPr>
          <p:nvPr/>
        </p:nvCxnSpPr>
        <p:spPr bwMode="auto">
          <a:xfrm>
            <a:off x="7319325" y="3416426"/>
            <a:ext cx="859230" cy="1209697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" name="AutoShape 9">
            <a:extLst>
              <a:ext uri="{FF2B5EF4-FFF2-40B4-BE49-F238E27FC236}">
                <a16:creationId xmlns:a16="http://schemas.microsoft.com/office/drawing/2014/main" id="{09D890FB-CFFB-4CE3-81F7-C5FCAE5348BF}"/>
              </a:ext>
            </a:extLst>
          </p:cNvPr>
          <p:cNvCxnSpPr>
            <a:cxnSpLocks noChangeShapeType="1"/>
            <a:stCxn id="74" idx="3"/>
            <a:endCxn id="81" idx="1"/>
          </p:cNvCxnSpPr>
          <p:nvPr/>
        </p:nvCxnSpPr>
        <p:spPr bwMode="auto">
          <a:xfrm>
            <a:off x="7319325" y="3416426"/>
            <a:ext cx="859231" cy="66576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70C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3DC42C2-137E-481C-8D7C-2B66C0E2C314}"/>
              </a:ext>
            </a:extLst>
          </p:cNvPr>
          <p:cNvSpPr txBox="1"/>
          <p:nvPr/>
        </p:nvSpPr>
        <p:spPr>
          <a:xfrm>
            <a:off x="3510172" y="3861048"/>
            <a:ext cx="1569807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Surveys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B661BA1-A9F5-4FA1-ADC9-0EA9547C2819}"/>
              </a:ext>
            </a:extLst>
          </p:cNvPr>
          <p:cNvSpPr txBox="1"/>
          <p:nvPr/>
        </p:nvSpPr>
        <p:spPr>
          <a:xfrm>
            <a:off x="7960847" y="1992046"/>
            <a:ext cx="1922523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Response</a:t>
            </a:r>
          </a:p>
        </p:txBody>
      </p:sp>
      <p:sp>
        <p:nvSpPr>
          <p:cNvPr id="87" name="Right Brace 86">
            <a:extLst>
              <a:ext uri="{FF2B5EF4-FFF2-40B4-BE49-F238E27FC236}">
                <a16:creationId xmlns:a16="http://schemas.microsoft.com/office/drawing/2014/main" id="{ACE5AD4C-3113-4B65-A7E7-D0D1CDDE4906}"/>
              </a:ext>
            </a:extLst>
          </p:cNvPr>
          <p:cNvSpPr/>
          <p:nvPr/>
        </p:nvSpPr>
        <p:spPr bwMode="auto">
          <a:xfrm>
            <a:off x="9754091" y="2700880"/>
            <a:ext cx="183104" cy="3608440"/>
          </a:xfrm>
          <a:prstGeom prst="rightBrace">
            <a:avLst/>
          </a:prstGeom>
          <a:noFill/>
          <a:ln w="6350">
            <a:solidFill>
              <a:srgbClr val="0070C0"/>
            </a:solidFill>
            <a:miter lim="800000"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8" name="Rectangle 23">
            <a:extLst>
              <a:ext uri="{FF2B5EF4-FFF2-40B4-BE49-F238E27FC236}">
                <a16:creationId xmlns:a16="http://schemas.microsoft.com/office/drawing/2014/main" id="{D0EB9E11-5CB7-4829-BCBB-FB846B95D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0296" y="4033175"/>
            <a:ext cx="1487108" cy="505061"/>
          </a:xfrm>
          <a:prstGeom prst="round2Diag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lIns="45720" rIns="45720" anchor="ctr" anchorCtr="1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Actions / plan / communications</a:t>
            </a:r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BBE7179-C1BA-4374-94D3-518E2F9F76F2}"/>
              </a:ext>
            </a:extLst>
          </p:cNvPr>
          <p:cNvSpPr txBox="1"/>
          <p:nvPr/>
        </p:nvSpPr>
        <p:spPr>
          <a:xfrm>
            <a:off x="10123282" y="3767165"/>
            <a:ext cx="1322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400" b="1" i="1">
                <a:solidFill>
                  <a:srgbClr val="000000"/>
                </a:solidFill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3106451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48FF5E6-5E3D-4C44-9A18-72A992139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186" y="4062011"/>
            <a:ext cx="1547307" cy="154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38" y="1487582"/>
            <a:ext cx="10972800" cy="1143000"/>
          </a:xfrm>
        </p:spPr>
        <p:txBody>
          <a:bodyPr/>
          <a:lstStyle/>
          <a:p>
            <a:r>
              <a:rPr lang="en-JM"/>
              <a:t>CONTACT US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97811" y="4469733"/>
            <a:ext cx="2160240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  <a:endParaRPr kumimoji="0" lang="en-JM" sz="28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435" y="4350608"/>
            <a:ext cx="938178" cy="9381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18" y="3353548"/>
            <a:ext cx="913196" cy="913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10" y="5336448"/>
            <a:ext cx="936104" cy="94496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412004" y="5288786"/>
            <a:ext cx="2185145" cy="1040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TIU_Jamaica</a:t>
            </a:r>
            <a:endParaRPr kumimoji="0" lang="en-JM" sz="28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10122" y="3341223"/>
            <a:ext cx="2016225" cy="806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 err="1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TIUJamaica</a:t>
            </a:r>
            <a:endParaRPr kumimoji="0" lang="en-JM" sz="2800" b="0" i="0" u="none" strike="noStrike" kern="1200" cap="none" spc="0" normalizeH="0" baseline="0" noProof="0">
              <a:ln>
                <a:noFill/>
              </a:ln>
              <a:solidFill>
                <a:srgbClr val="7E38AB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44" y="2556595"/>
            <a:ext cx="724959" cy="7249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443245" y="2373006"/>
            <a:ext cx="7776864" cy="955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36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www.publicsectortransformation.gov.jm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019" y="5246761"/>
            <a:ext cx="1018896" cy="1018896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6996551" y="5370418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letusknow@transformation.gov.jm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1A2F5EC-1C77-4807-813D-3004E0B13EBC}"/>
              </a:ext>
            </a:extLst>
          </p:cNvPr>
          <p:cNvSpPr txBox="1">
            <a:spLocks/>
          </p:cNvSpPr>
          <p:nvPr/>
        </p:nvSpPr>
        <p:spPr>
          <a:xfrm>
            <a:off x="6996551" y="3471425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8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Transformation Implementation Unit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78C24E6-5A90-4A1F-98DB-1909F61B57F2}"/>
              </a:ext>
            </a:extLst>
          </p:cNvPr>
          <p:cNvSpPr txBox="1">
            <a:spLocks/>
          </p:cNvSpPr>
          <p:nvPr/>
        </p:nvSpPr>
        <p:spPr>
          <a:xfrm>
            <a:off x="7001672" y="4452661"/>
            <a:ext cx="4556578" cy="699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E38A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2400" b="0" i="0" u="none" strike="noStrike" kern="1200" cap="none" spc="0" normalizeH="0" baseline="0" noProof="0">
                <a:ln>
                  <a:noFill/>
                </a:ln>
                <a:solidFill>
                  <a:srgbClr val="7E38AB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Public Sector Transformation</a:t>
            </a:r>
          </a:p>
        </p:txBody>
      </p:sp>
      <p:pic>
        <p:nvPicPr>
          <p:cNvPr id="1028" name="Picture 4" descr="LinkedIn Computer Icons Social media Professional network service YouTube -  Png Linkedin Transparent png download - 901*900 - Free Transparent Linkedin  png Download. - Clip Art Library">
            <a:extLst>
              <a:ext uri="{FF2B5EF4-FFF2-40B4-BE49-F238E27FC236}">
                <a16:creationId xmlns:a16="http://schemas.microsoft.com/office/drawing/2014/main" id="{34E15153-20E7-4C49-82ED-582E52B16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922" y="3471425"/>
            <a:ext cx="822581" cy="81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78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Document control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2ED45B-97AB-4225-9E10-8BE62E0309C2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A977C5B-BB7E-40C3-9978-B6F6EE718E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034290"/>
              </p:ext>
            </p:extLst>
          </p:nvPr>
        </p:nvGraphicFramePr>
        <p:xfrm>
          <a:off x="623392" y="1538752"/>
          <a:ext cx="11161240" cy="1555251"/>
        </p:xfrm>
        <a:graphic>
          <a:graphicData uri="http://schemas.openxmlformats.org/drawingml/2006/table">
            <a:tbl>
              <a:tblPr/>
              <a:tblGrid>
                <a:gridCol w="1411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8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8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Document title</a:t>
                      </a:r>
                    </a:p>
                  </a:txBody>
                  <a:tcPr marL="91434" marR="91434"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latin typeface="+mn-lt"/>
                        </a:rPr>
                        <a:t>Change Readiness Summary Report</a:t>
                      </a:r>
                    </a:p>
                  </a:txBody>
                  <a:tcPr marL="91434" marR="91434"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Document version</a:t>
                      </a:r>
                    </a:p>
                  </a:txBody>
                  <a:tcPr marL="91434" marR="91434"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en-GB" sz="120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Version 1.0</a:t>
                      </a: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1434" marR="91434" marT="45711" marB="4571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6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Last updated</a:t>
                      </a:r>
                    </a:p>
                  </a:txBody>
                  <a:tcPr marL="91434" marR="91434"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en-GB" sz="120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21 January 2022</a:t>
                      </a: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91434" marR="91434" marT="45711" marB="4571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9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Updated by</a:t>
                      </a:r>
                    </a:p>
                  </a:txBody>
                  <a:tcPr marL="91434" marR="91434" marT="45711" marB="4571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-85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1200" u="none" strike="noStrike" kern="1200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xxx</a:t>
                      </a:r>
                    </a:p>
                  </a:txBody>
                  <a:tcPr marL="91434" marR="91434" marT="45711" marB="4571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Document location</a:t>
                      </a:r>
                    </a:p>
                  </a:txBody>
                  <a:tcPr marL="91434" marR="91434" marT="45711" marB="4571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-85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1200" u="none" strike="noStrike" kern="1200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xxx</a:t>
                      </a:r>
                    </a:p>
                  </a:txBody>
                  <a:tcPr marL="91434" marR="91434" marT="45711" marB="4571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6DFC975-1F8E-4D4E-8200-2AB7D0813C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175231"/>
              </p:ext>
            </p:extLst>
          </p:nvPr>
        </p:nvGraphicFramePr>
        <p:xfrm>
          <a:off x="551382" y="3861048"/>
          <a:ext cx="11318597" cy="2198370"/>
        </p:xfrm>
        <a:graphic>
          <a:graphicData uri="http://schemas.openxmlformats.org/drawingml/2006/table">
            <a:tbl>
              <a:tblPr/>
              <a:tblGrid>
                <a:gridCol w="157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8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93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523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308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619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Document history</a:t>
                      </a: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3F9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Author</a:t>
                      </a: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Date Modified</a:t>
                      </a:r>
                      <a:endParaRPr kumimoji="0" lang="en-GB" sz="12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Version</a:t>
                      </a: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Brief Description of Changes</a:t>
                      </a: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Reviewed By</a:t>
                      </a: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x</a:t>
                      </a: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 January 2022</a:t>
                      </a: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</a:t>
                      </a: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XXX</a:t>
                      </a: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XXX</a:t>
                      </a: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Pct val="75000"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1434" marR="91434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4051FC3-348A-4742-9197-46F873E64B13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254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Contents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B8A9999-ECA3-46B1-9565-3CFCD98FA9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665763"/>
              </p:ext>
            </p:extLst>
          </p:nvPr>
        </p:nvGraphicFramePr>
        <p:xfrm>
          <a:off x="433137" y="1600101"/>
          <a:ext cx="11436844" cy="2200861"/>
        </p:xfrm>
        <a:graphic>
          <a:graphicData uri="http://schemas.openxmlformats.org/drawingml/2006/table">
            <a:tbl>
              <a:tblPr/>
              <a:tblGrid>
                <a:gridCol w="7022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38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0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7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b="1" kern="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#</a:t>
                      </a:r>
                      <a:endParaRPr lang="en-GB" sz="1200" kern="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b="1" kern="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Section</a:t>
                      </a:r>
                      <a:endParaRPr lang="en-GB" sz="1200" kern="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b="1" kern="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Page</a:t>
                      </a:r>
                      <a:endParaRPr lang="en-GB" sz="1200" kern="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3F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0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>
                          <a:latin typeface="+mn-lt"/>
                        </a:rPr>
                        <a:t>Executive summary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0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1200"/>
                        </a:spcAft>
                      </a:pPr>
                      <a:r>
                        <a:rPr lang="en-JM" sz="1200" kern="600">
                          <a:latin typeface="+mn-lt"/>
                          <a:ea typeface="Times New Roman"/>
                          <a:cs typeface="Times New Roman"/>
                        </a:rPr>
                        <a:t>Demographics</a:t>
                      </a:r>
                      <a:endParaRPr lang="en-GB" sz="1200" kern="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0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1200"/>
                        </a:spcAft>
                      </a:pPr>
                      <a:r>
                        <a:rPr lang="en-GB" sz="1200" baseline="0">
                          <a:latin typeface="+mn-lt"/>
                        </a:rPr>
                        <a:t>Stakeholder group results</a:t>
                      </a:r>
                      <a:endParaRPr lang="en-GB" sz="1200" kern="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0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Next steps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0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JM" sz="1200" kern="600"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GB" sz="1200" kern="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1200"/>
                        </a:spcAft>
                      </a:pPr>
                      <a:r>
                        <a:rPr lang="en-JM" sz="1200" kern="600">
                          <a:latin typeface="+mn-lt"/>
                          <a:ea typeface="Times New Roman"/>
                          <a:cs typeface="Times New Roman"/>
                        </a:rPr>
                        <a:t>Overall results and responses</a:t>
                      </a:r>
                      <a:endParaRPr lang="en-GB" sz="1200" kern="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endParaRPr lang="en-GB" sz="1200" kern="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03587"/>
                  </a:ext>
                </a:extLst>
              </a:tr>
              <a:tr h="3260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JM" sz="1200" kern="600"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en-GB" sz="1200" kern="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Appendix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200" kern="600">
                          <a:latin typeface="+mn-lt"/>
                          <a:ea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1635ACC2-7B0A-407A-B893-54A6FBE0AD34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431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Executive summary</a:t>
            </a:r>
          </a:p>
        </p:txBody>
      </p:sp>
    </p:spTree>
    <p:extLst>
      <p:ext uri="{BB962C8B-B14F-4D97-AF65-F5344CB8AC3E}">
        <p14:creationId xmlns:p14="http://schemas.microsoft.com/office/powerpoint/2010/main" val="622569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Executive summary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FCEDB5AB-1E9B-4C6A-8F4F-77647A978C2C}"/>
              </a:ext>
            </a:extLst>
          </p:cNvPr>
          <p:cNvSpPr/>
          <p:nvPr/>
        </p:nvSpPr>
        <p:spPr>
          <a:xfrm>
            <a:off x="500762" y="3596029"/>
            <a:ext cx="11369217" cy="1485449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7" name="Rounded Rectangle 2">
            <a:extLst>
              <a:ext uri="{FF2B5EF4-FFF2-40B4-BE49-F238E27FC236}">
                <a16:creationId xmlns:a16="http://schemas.microsoft.com/office/drawing/2014/main" id="{128D2FEE-7F1A-4F5F-9AED-39EE04C2D635}"/>
              </a:ext>
            </a:extLst>
          </p:cNvPr>
          <p:cNvSpPr/>
          <p:nvPr/>
        </p:nvSpPr>
        <p:spPr>
          <a:xfrm>
            <a:off x="6168011" y="1494790"/>
            <a:ext cx="5701969" cy="1913593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8" name="Rounded Rectangle 3">
            <a:extLst>
              <a:ext uri="{FF2B5EF4-FFF2-40B4-BE49-F238E27FC236}">
                <a16:creationId xmlns:a16="http://schemas.microsoft.com/office/drawing/2014/main" id="{DD79B7D1-7436-4D8F-88BD-63E41F9F81F1}"/>
              </a:ext>
            </a:extLst>
          </p:cNvPr>
          <p:cNvSpPr/>
          <p:nvPr/>
        </p:nvSpPr>
        <p:spPr>
          <a:xfrm>
            <a:off x="500762" y="1508674"/>
            <a:ext cx="5523229" cy="1913594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9" name="Rounded Rectangle 5">
            <a:extLst>
              <a:ext uri="{FF2B5EF4-FFF2-40B4-BE49-F238E27FC236}">
                <a16:creationId xmlns:a16="http://schemas.microsoft.com/office/drawing/2014/main" id="{4DB62A91-8648-43F1-80CD-A0FFF80868B5}"/>
              </a:ext>
            </a:extLst>
          </p:cNvPr>
          <p:cNvSpPr/>
          <p:nvPr/>
        </p:nvSpPr>
        <p:spPr>
          <a:xfrm>
            <a:off x="3291249" y="1780471"/>
            <a:ext cx="1850339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2.4 – Group 1 average</a:t>
            </a:r>
          </a:p>
        </p:txBody>
      </p:sp>
      <p:sp>
        <p:nvSpPr>
          <p:cNvPr id="10" name="Rounded Rectangle 6">
            <a:extLst>
              <a:ext uri="{FF2B5EF4-FFF2-40B4-BE49-F238E27FC236}">
                <a16:creationId xmlns:a16="http://schemas.microsoft.com/office/drawing/2014/main" id="{7C4B5F1A-180F-4305-A70B-BB14ED45C29E}"/>
              </a:ext>
            </a:extLst>
          </p:cNvPr>
          <p:cNvSpPr/>
          <p:nvPr/>
        </p:nvSpPr>
        <p:spPr>
          <a:xfrm>
            <a:off x="1271464" y="1773525"/>
            <a:ext cx="1850339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4.0 – Average score</a:t>
            </a:r>
          </a:p>
        </p:txBody>
      </p: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1465B13F-5C08-48F9-A2A7-3C862DBEF9F1}"/>
              </a:ext>
            </a:extLst>
          </p:cNvPr>
          <p:cNvSpPr/>
          <p:nvPr/>
        </p:nvSpPr>
        <p:spPr>
          <a:xfrm>
            <a:off x="1271465" y="2278363"/>
            <a:ext cx="1840972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40.8% - Response rate</a:t>
            </a:r>
          </a:p>
        </p:txBody>
      </p:sp>
      <p:sp>
        <p:nvSpPr>
          <p:cNvPr id="12" name="Rounded Rectangle 8">
            <a:extLst>
              <a:ext uri="{FF2B5EF4-FFF2-40B4-BE49-F238E27FC236}">
                <a16:creationId xmlns:a16="http://schemas.microsoft.com/office/drawing/2014/main" id="{33BDA0E8-F16B-40A8-BBAC-5834E5A0FB38}"/>
              </a:ext>
            </a:extLst>
          </p:cNvPr>
          <p:cNvSpPr/>
          <p:nvPr/>
        </p:nvSpPr>
        <p:spPr>
          <a:xfrm>
            <a:off x="3291249" y="2300470"/>
            <a:ext cx="1850339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>
              <a:spcAft>
                <a:spcPts val="1200"/>
              </a:spcAft>
              <a:defRPr/>
            </a:pPr>
            <a:r>
              <a:rPr lang="en-US" sz="12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3.9 – Group 2 average</a:t>
            </a: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003F502A-07B7-45B0-84B5-7BC23AA1998E}"/>
              </a:ext>
            </a:extLst>
          </p:cNvPr>
          <p:cNvSpPr/>
          <p:nvPr/>
        </p:nvSpPr>
        <p:spPr>
          <a:xfrm>
            <a:off x="3286051" y="2788896"/>
            <a:ext cx="1850339" cy="353040"/>
          </a:xfrm>
          <a:prstGeom prst="roundRect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>
              <a:spcAft>
                <a:spcPts val="1200"/>
              </a:spcAft>
              <a:defRPr/>
            </a:pPr>
            <a:r>
              <a:rPr lang="en-US" sz="1200" b="1" kern="0">
                <a:solidFill>
                  <a:prstClr val="white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4.1 – Group 3 average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B065BDD-75D9-44EC-82C0-29B9868DF4EF}"/>
              </a:ext>
            </a:extLst>
          </p:cNvPr>
          <p:cNvSpPr/>
          <p:nvPr/>
        </p:nvSpPr>
        <p:spPr>
          <a:xfrm>
            <a:off x="7392148" y="2051972"/>
            <a:ext cx="3989235" cy="54864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15888">
              <a:defRPr/>
            </a:pPr>
            <a:r>
              <a:rPr lang="en-US" sz="1200" kern="0">
                <a:solidFill>
                  <a:srgbClr val="3F3F3F">
                    <a:lumMod val="50000"/>
                  </a:srgbClr>
                </a:solidFill>
              </a:rPr>
              <a:t>All groups are at the expected point on the change curve at this point in phase 1, with X group further towards ownership, as is necessary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C95E230-C281-423A-834D-94366D3C464B}"/>
              </a:ext>
            </a:extLst>
          </p:cNvPr>
          <p:cNvSpPr/>
          <p:nvPr/>
        </p:nvSpPr>
        <p:spPr>
          <a:xfrm>
            <a:off x="6951758" y="2163429"/>
            <a:ext cx="296370" cy="325725"/>
          </a:xfrm>
          <a:prstGeom prst="ellipse">
            <a:avLst/>
          </a:prstGeom>
          <a:solidFill>
            <a:srgbClr val="B13F9A"/>
          </a:solidFill>
          <a:ln w="571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DB3A7A-C863-468A-8BFD-12ED45C55BEB}"/>
              </a:ext>
            </a:extLst>
          </p:cNvPr>
          <p:cNvSpPr/>
          <p:nvPr/>
        </p:nvSpPr>
        <p:spPr>
          <a:xfrm>
            <a:off x="7392148" y="2647216"/>
            <a:ext cx="3989235" cy="54864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15888" lvl="0">
              <a:defRPr/>
            </a:pPr>
            <a:r>
              <a:rPr lang="en-JM" sz="1200" kern="0">
                <a:solidFill>
                  <a:srgbClr val="3F3F3F">
                    <a:lumMod val="50000"/>
                  </a:srgbClr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Involvement in the project doesn’t replace change management and communications for other groups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B333859-9FD5-49A7-87A7-90842600DB34}"/>
              </a:ext>
            </a:extLst>
          </p:cNvPr>
          <p:cNvSpPr/>
          <p:nvPr/>
        </p:nvSpPr>
        <p:spPr>
          <a:xfrm>
            <a:off x="6951758" y="2777186"/>
            <a:ext cx="296370" cy="325726"/>
          </a:xfrm>
          <a:prstGeom prst="ellipse">
            <a:avLst/>
          </a:prstGeom>
          <a:solidFill>
            <a:srgbClr val="B13F9A"/>
          </a:solidFill>
          <a:ln w="571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FBC405C-056E-4C49-B484-91106548B574}"/>
              </a:ext>
            </a:extLst>
          </p:cNvPr>
          <p:cNvSpPr/>
          <p:nvPr/>
        </p:nvSpPr>
        <p:spPr>
          <a:xfrm>
            <a:off x="876694" y="4264717"/>
            <a:ext cx="3200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JM" sz="1200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Confirming leadership concerns, Group 1’s change readiness is lower than all others.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40AEBB-A7F4-4B17-B037-9A989F3BC576}"/>
              </a:ext>
            </a:extLst>
          </p:cNvPr>
          <p:cNvSpPr/>
          <p:nvPr/>
        </p:nvSpPr>
        <p:spPr>
          <a:xfrm>
            <a:off x="4149657" y="4063433"/>
            <a:ext cx="38926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solidFill>
                  <a:schemeClr val="accent4">
                    <a:lumMod val="10000"/>
                  </a:schemeClr>
                </a:solidFill>
              </a:rPr>
              <a:t>Strengths: </a:t>
            </a:r>
            <a:r>
              <a:rPr lang="en-US" sz="1200">
                <a:solidFill>
                  <a:schemeClr val="accent4">
                    <a:lumMod val="10000"/>
                  </a:schemeClr>
                </a:solidFill>
              </a:rPr>
              <a:t>Top rated questions for all stakeholder groups concerned the perception of leadership support, Management support and respondents commitment to adopting changes brought about by the project X.</a:t>
            </a:r>
          </a:p>
        </p:txBody>
      </p:sp>
      <p:sp>
        <p:nvSpPr>
          <p:cNvPr id="20" name="Triangle 25">
            <a:extLst>
              <a:ext uri="{FF2B5EF4-FFF2-40B4-BE49-F238E27FC236}">
                <a16:creationId xmlns:a16="http://schemas.microsoft.com/office/drawing/2014/main" id="{CD859E58-83E9-4065-85A7-105059A69879}"/>
              </a:ext>
            </a:extLst>
          </p:cNvPr>
          <p:cNvSpPr/>
          <p:nvPr/>
        </p:nvSpPr>
        <p:spPr>
          <a:xfrm rot="10800000">
            <a:off x="6490582" y="3420658"/>
            <a:ext cx="792768" cy="173340"/>
          </a:xfrm>
          <a:prstGeom prst="triangle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2B9A317-F656-4896-8B10-FFEC784F179F}"/>
              </a:ext>
            </a:extLst>
          </p:cNvPr>
          <p:cNvSpPr/>
          <p:nvPr/>
        </p:nvSpPr>
        <p:spPr>
          <a:xfrm>
            <a:off x="8256240" y="4052540"/>
            <a:ext cx="3541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defRPr/>
            </a:pPr>
            <a:r>
              <a:rPr lang="en-US" sz="1200" b="1">
                <a:solidFill>
                  <a:schemeClr val="accent4">
                    <a:lumMod val="10000"/>
                  </a:schemeClr>
                </a:solidFill>
              </a:rPr>
              <a:t>Improvements: </a:t>
            </a:r>
            <a:r>
              <a:rPr lang="en-US" sz="1200">
                <a:solidFill>
                  <a:schemeClr val="accent4">
                    <a:lumMod val="10000"/>
                  </a:schemeClr>
                </a:solidFill>
              </a:rPr>
              <a:t>There is a clear desire for increased communication about project X. Participants were also concerned about their learning progress.</a:t>
            </a:r>
          </a:p>
        </p:txBody>
      </p:sp>
      <p:sp>
        <p:nvSpPr>
          <p:cNvPr id="22" name="Triangle 25">
            <a:extLst>
              <a:ext uri="{FF2B5EF4-FFF2-40B4-BE49-F238E27FC236}">
                <a16:creationId xmlns:a16="http://schemas.microsoft.com/office/drawing/2014/main" id="{215A8262-E398-478B-BECB-B1F40204E177}"/>
              </a:ext>
            </a:extLst>
          </p:cNvPr>
          <p:cNvSpPr/>
          <p:nvPr/>
        </p:nvSpPr>
        <p:spPr>
          <a:xfrm rot="10800000">
            <a:off x="1055440" y="5085686"/>
            <a:ext cx="792768" cy="173340"/>
          </a:xfrm>
          <a:prstGeom prst="triangle">
            <a:avLst/>
          </a:prstGeom>
          <a:solidFill>
            <a:srgbClr val="B13F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3" name="Rounded Rectangle 1">
            <a:extLst>
              <a:ext uri="{FF2B5EF4-FFF2-40B4-BE49-F238E27FC236}">
                <a16:creationId xmlns:a16="http://schemas.microsoft.com/office/drawing/2014/main" id="{53F02B29-B828-4776-B49E-FE21CB0139F8}"/>
              </a:ext>
            </a:extLst>
          </p:cNvPr>
          <p:cNvSpPr/>
          <p:nvPr/>
        </p:nvSpPr>
        <p:spPr>
          <a:xfrm>
            <a:off x="500763" y="5269072"/>
            <a:ext cx="11369216" cy="910609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B9724C-0F57-4491-A862-57268B53F6C5}"/>
              </a:ext>
            </a:extLst>
          </p:cNvPr>
          <p:cNvSpPr/>
          <p:nvPr/>
        </p:nvSpPr>
        <p:spPr>
          <a:xfrm>
            <a:off x="898883" y="3828888"/>
            <a:ext cx="16920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Key findings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7CCBAD3-2727-4273-AECF-617FF1D4DD63}"/>
              </a:ext>
            </a:extLst>
          </p:cNvPr>
          <p:cNvSpPr/>
          <p:nvPr/>
        </p:nvSpPr>
        <p:spPr>
          <a:xfrm>
            <a:off x="5498133" y="5312241"/>
            <a:ext cx="11957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B13F9A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Action plan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1053A0B-6059-4E09-A1F6-8E9210DBC55A}"/>
              </a:ext>
            </a:extLst>
          </p:cNvPr>
          <p:cNvSpPr/>
          <p:nvPr/>
        </p:nvSpPr>
        <p:spPr>
          <a:xfrm>
            <a:off x="872815" y="5583008"/>
            <a:ext cx="3120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JM" sz="12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Increase amount of communications, particularly to x groups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78202BB-DF28-4A33-B1D7-0952CC6E0160}"/>
              </a:ext>
            </a:extLst>
          </p:cNvPr>
          <p:cNvSpPr/>
          <p:nvPr/>
        </p:nvSpPr>
        <p:spPr>
          <a:xfrm>
            <a:off x="4623108" y="5583008"/>
            <a:ext cx="31200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JM" sz="12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Reinforce two-way communication vehicles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2DDBC6C-D113-4954-AC9E-3622D27C60FF}"/>
              </a:ext>
            </a:extLst>
          </p:cNvPr>
          <p:cNvSpPr/>
          <p:nvPr/>
        </p:nvSpPr>
        <p:spPr>
          <a:xfrm>
            <a:off x="8618230" y="5583008"/>
            <a:ext cx="24686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JM" sz="1200" b="1">
                <a:solidFill>
                  <a:srgbClr val="00000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Execute refresher learning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CFA883-14BA-4DBB-AC32-B5662703E2AB}"/>
              </a:ext>
            </a:extLst>
          </p:cNvPr>
          <p:cNvSpPr/>
          <p:nvPr/>
        </p:nvSpPr>
        <p:spPr>
          <a:xfrm>
            <a:off x="6508109" y="1574729"/>
            <a:ext cx="49884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Readiness summary</a:t>
            </a:r>
          </a:p>
        </p:txBody>
      </p:sp>
      <p:sp>
        <p:nvSpPr>
          <p:cNvPr id="30" name="Footer Placeholder 2">
            <a:extLst>
              <a:ext uri="{FF2B5EF4-FFF2-40B4-BE49-F238E27FC236}">
                <a16:creationId xmlns:a16="http://schemas.microsoft.com/office/drawing/2014/main" id="{4CD0BA64-4F2C-4CBF-81A9-5263587C883D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204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Demographics</a:t>
            </a:r>
          </a:p>
        </p:txBody>
      </p:sp>
    </p:spTree>
    <p:extLst>
      <p:ext uri="{BB962C8B-B14F-4D97-AF65-F5344CB8AC3E}">
        <p14:creationId xmlns:p14="http://schemas.microsoft.com/office/powerpoint/2010/main" val="1034920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9774B-DC9A-A146-8AB8-F0557FD56F54}"/>
              </a:ext>
            </a:extLst>
          </p:cNvPr>
          <p:cNvSpPr txBox="1"/>
          <p:nvPr/>
        </p:nvSpPr>
        <p:spPr>
          <a:xfrm>
            <a:off x="433137" y="548680"/>
            <a:ext cx="9865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rgbClr val="7E38AB"/>
                </a:solidFill>
                <a:latin typeface="+mj-lt"/>
              </a:rPr>
              <a:t>Survey demographics</a:t>
            </a:r>
            <a:endParaRPr lang="en-JP" sz="4400">
              <a:solidFill>
                <a:srgbClr val="7E38AB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546BC-3DC6-4942-8677-6B7B70557C21}"/>
              </a:ext>
            </a:extLst>
          </p:cNvPr>
          <p:cNvSpPr txBox="1"/>
          <p:nvPr/>
        </p:nvSpPr>
        <p:spPr>
          <a:xfrm>
            <a:off x="9528648" y="6356350"/>
            <a:ext cx="2341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M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CONFIDENTIAL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E1DF835D-EC16-4AE1-B24C-073A99101F00}"/>
              </a:ext>
            </a:extLst>
          </p:cNvPr>
          <p:cNvSpPr/>
          <p:nvPr/>
        </p:nvSpPr>
        <p:spPr>
          <a:xfrm>
            <a:off x="433137" y="1515406"/>
            <a:ext cx="11436844" cy="4721906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5844D4-1969-47FE-9B5A-43857F03D2BB}"/>
              </a:ext>
            </a:extLst>
          </p:cNvPr>
          <p:cNvSpPr/>
          <p:nvPr/>
        </p:nvSpPr>
        <p:spPr>
          <a:xfrm>
            <a:off x="1631504" y="1675547"/>
            <a:ext cx="280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Level by stakeholder group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315E02-A775-4602-9D2B-668379F40E18}"/>
              </a:ext>
            </a:extLst>
          </p:cNvPr>
          <p:cNvSpPr/>
          <p:nvPr/>
        </p:nvSpPr>
        <p:spPr>
          <a:xfrm>
            <a:off x="7968208" y="1670340"/>
            <a:ext cx="22413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Responses over time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4E7F04-0D5E-4A10-A88C-2325A0025601}"/>
              </a:ext>
            </a:extLst>
          </p:cNvPr>
          <p:cNvSpPr/>
          <p:nvPr/>
        </p:nvSpPr>
        <p:spPr>
          <a:xfrm>
            <a:off x="1598238" y="3536059"/>
            <a:ext cx="280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B13F9A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INSERT GRAPHICS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F941C0-4B91-4E70-AC21-324D4DFDA170}"/>
              </a:ext>
            </a:extLst>
          </p:cNvPr>
          <p:cNvSpPr/>
          <p:nvPr/>
        </p:nvSpPr>
        <p:spPr>
          <a:xfrm>
            <a:off x="7752184" y="3536059"/>
            <a:ext cx="280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B13F9A"/>
                </a:solidFill>
                <a:effectLst/>
                <a:uLnTx/>
                <a:uFillTx/>
                <a:ea typeface="Helvetica Neue" panose="02000503000000020004" pitchFamily="2" charset="0"/>
                <a:cs typeface="Helvetica Neue" panose="02000503000000020004" pitchFamily="2" charset="0"/>
              </a:rPr>
              <a:t>INSERT GRAPHICS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65007A-7110-413C-81F5-B0F748FA65D1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AU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[Program Name] Version:  Created By: </a:t>
            </a:r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135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733520-66CE-46E8-BE45-CD8AF98DE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105400" cy="6172200"/>
          </a:xfrm>
        </p:spPr>
        <p:txBody>
          <a:bodyPr/>
          <a:lstStyle/>
          <a:p>
            <a:r>
              <a:rPr lang="en-JM">
                <a:solidFill>
                  <a:srgbClr val="792989"/>
                </a:solidFill>
              </a:rPr>
              <a:t>Stakeholder groups results</a:t>
            </a:r>
          </a:p>
        </p:txBody>
      </p:sp>
    </p:spTree>
    <p:extLst>
      <p:ext uri="{BB962C8B-B14F-4D97-AF65-F5344CB8AC3E}">
        <p14:creationId xmlns:p14="http://schemas.microsoft.com/office/powerpoint/2010/main" val="2831817631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_PowerPoint Template_082020.potx" id="{CD3743BA-52D7-4947-9E77-93CA9FE9396C}" vid="{B7DD7E2C-EB1B-404B-A146-E92F1423A350}"/>
    </a:ext>
  </a:extLst>
</a:theme>
</file>

<file path=ppt/theme/theme2.xml><?xml version="1.0" encoding="utf-8"?>
<a:theme xmlns:a="http://schemas.openxmlformats.org/drawingml/2006/main" name="1_PowerPoint-Template-27186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U Powerpoint" id="{091E1652-E8A2-4202-81FA-35EB14694B49}" vid="{57385CFA-4E22-4B3A-8C88-E5BCCA1EDEB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27C63B8B621C4FB9AA3ECE5945D69E" ma:contentTypeVersion="7" ma:contentTypeDescription="Create a new document." ma:contentTypeScope="" ma:versionID="9b0beaa72d0ab373f9c18566505e4e51">
  <xsd:schema xmlns:xsd="http://www.w3.org/2001/XMLSchema" xmlns:xs="http://www.w3.org/2001/XMLSchema" xmlns:p="http://schemas.microsoft.com/office/2006/metadata/properties" xmlns:ns2="fef49bb5-67f9-426d-a9fc-e8d1337ac23e" targetNamespace="http://schemas.microsoft.com/office/2006/metadata/properties" ma:root="true" ma:fieldsID="69e37cfa48b778a9281566772bc2d974" ns2:_="">
    <xsd:import namespace="fef49bb5-67f9-426d-a9fc-e8d1337ac2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f49bb5-67f9-426d-a9fc-e8d1337ac2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B2AD65-A49C-42A4-9F95-91B8F4A63E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f49bb5-67f9-426d-a9fc-e8d1337ac2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E8BD63F-B76E-44EC-938D-F3231B60E8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0EFD7F-D492-42DA-AE9F-2B83B8C5EE7F}">
  <ds:schemaRefs>
    <ds:schemaRef ds:uri="fef49bb5-67f9-426d-a9fc-e8d1337ac23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TIU_PowerPoint Template_082020</Template>
  <TotalTime>2</TotalTime>
  <Words>1476</Words>
  <Application>Microsoft Office PowerPoint</Application>
  <PresentationFormat>Widescreen</PresentationFormat>
  <Paragraphs>414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Wingdings</vt:lpstr>
      <vt:lpstr>Wingdings 2</vt:lpstr>
      <vt:lpstr>PowerPoint-Template-27186</vt:lpstr>
      <vt:lpstr>1_PowerPoint-Template-27186</vt:lpstr>
      <vt:lpstr>PowerPoint Presentation</vt:lpstr>
      <vt:lpstr>PowerPoint Presentation</vt:lpstr>
      <vt:lpstr>PowerPoint Presentation</vt:lpstr>
      <vt:lpstr>PowerPoint Presentation</vt:lpstr>
      <vt:lpstr>Executive summary</vt:lpstr>
      <vt:lpstr>PowerPoint Presentation</vt:lpstr>
      <vt:lpstr>Demographics</vt:lpstr>
      <vt:lpstr>PowerPoint Presentation</vt:lpstr>
      <vt:lpstr>Stakeholder groups results</vt:lpstr>
      <vt:lpstr>Summary</vt:lpstr>
      <vt:lpstr>Key themes</vt:lpstr>
      <vt:lpstr>Summary</vt:lpstr>
      <vt:lpstr>Key themes</vt:lpstr>
      <vt:lpstr>Next steps</vt:lpstr>
      <vt:lpstr>1. xxx 2. xxx 3. xxx</vt:lpstr>
      <vt:lpstr>Overall results and responses</vt:lpstr>
      <vt:lpstr>PowerPoint Presentation</vt:lpstr>
      <vt:lpstr>PowerPoint Presentation</vt:lpstr>
      <vt:lpstr>PowerPoint Presentation</vt:lpstr>
      <vt:lpstr>PowerPoint Presentation</vt:lpstr>
      <vt:lpstr>Appendix</vt:lpstr>
      <vt:lpstr>PowerPoint Presentation</vt:lpstr>
      <vt:lpstr>PowerPoint Presentation</vt:lpstr>
      <vt:lpstr>PowerPoint Presentation</vt:lpstr>
      <vt:lpstr>PowerPoint Presentation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Anneke Clarke</dc:creator>
  <cp:lastModifiedBy>Janine Navarro</cp:lastModifiedBy>
  <cp:revision>3</cp:revision>
  <dcterms:created xsi:type="dcterms:W3CDTF">2020-08-13T22:50:54Z</dcterms:created>
  <dcterms:modified xsi:type="dcterms:W3CDTF">2022-09-23T18:52:06Z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0x0101003227C63B8B621C4FB9AA3ECE5945D69E</vt:lpwstr>
  </property>
</Properties>
</file>